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60" r:id="rId2"/>
    <p:sldId id="262" r:id="rId3"/>
    <p:sldId id="263" r:id="rId4"/>
    <p:sldId id="264" r:id="rId5"/>
    <p:sldId id="265" r:id="rId6"/>
    <p:sldId id="297" r:id="rId7"/>
    <p:sldId id="266" r:id="rId8"/>
    <p:sldId id="267" r:id="rId9"/>
    <p:sldId id="298" r:id="rId10"/>
    <p:sldId id="299" r:id="rId11"/>
    <p:sldId id="300" r:id="rId12"/>
    <p:sldId id="274" r:id="rId13"/>
    <p:sldId id="287" r:id="rId14"/>
    <p:sldId id="288" r:id="rId15"/>
    <p:sldId id="289" r:id="rId16"/>
    <p:sldId id="290" r:id="rId17"/>
    <p:sldId id="293" r:id="rId18"/>
    <p:sldId id="294" r:id="rId19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6195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2453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8648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4907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81102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7297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3555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9750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7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81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126" y="204"/>
      </p:cViewPr>
      <p:guideLst>
        <p:guide orient="horz" pos="1677"/>
        <p:guide pos="288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-4008" y="-90"/>
      </p:cViewPr>
      <p:guideLst>
        <p:guide orient="horz" pos="2981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87006-5904-4AF7-AADA-EF8E6B0C6C07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6FC0E-B95D-4D43-AE20-5A72E2E00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FFF5A-CA59-4C02-B5A1-93B13E50A77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3E313-CCFD-4E94-8086-CBA461412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6195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2453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08648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44907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1102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7297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3555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89750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3" y="158358"/>
            <a:ext cx="6019800" cy="4436269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457202" y="205978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5978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2" y="158358"/>
            <a:ext cx="2057401" cy="4436269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3" y="158358"/>
            <a:ext cx="6019800" cy="4436269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5978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6"/>
            <a:ext cx="6858000" cy="1790700"/>
          </a:xfrm>
          <a:prstGeom prst="rect">
            <a:avLst/>
          </a:prstGeom>
        </p:spPr>
        <p:txBody>
          <a:bodyPr lIns="72443" tIns="36221" rIns="72443" bIns="36221" anchor="b"/>
          <a:lstStyle>
            <a:lvl1pPr algn="ctr">
              <a:defRPr sz="4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9"/>
            <a:ext cx="6858000" cy="1241822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 algn="ctr">
              <a:buNone/>
              <a:defRPr sz="1800"/>
            </a:lvl1pPr>
            <a:lvl2pPr marL="361950" indent="0" algn="ctr">
              <a:buNone/>
              <a:defRPr sz="1600"/>
            </a:lvl2pPr>
            <a:lvl3pPr marL="724535" indent="0" algn="ctr">
              <a:buNone/>
              <a:defRPr sz="1400"/>
            </a:lvl3pPr>
            <a:lvl4pPr marL="1086485" indent="0" algn="ctr">
              <a:buNone/>
              <a:defRPr sz="1300"/>
            </a:lvl4pPr>
            <a:lvl5pPr marL="1449070" indent="0" algn="ctr">
              <a:buNone/>
              <a:defRPr sz="1300"/>
            </a:lvl5pPr>
            <a:lvl6pPr marL="1811020" indent="0" algn="ctr">
              <a:buNone/>
              <a:defRPr sz="1300"/>
            </a:lvl6pPr>
            <a:lvl7pPr marL="2172970" indent="0" algn="ctr">
              <a:buNone/>
              <a:defRPr sz="1300"/>
            </a:lvl7pPr>
            <a:lvl8pPr marL="2535555" indent="0" algn="ctr">
              <a:buNone/>
              <a:defRPr sz="1300"/>
            </a:lvl8pPr>
            <a:lvl9pPr marL="2897505" indent="0" algn="ctr">
              <a:buNone/>
              <a:defRPr sz="13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2" y="4767265"/>
            <a:ext cx="2057401" cy="273844"/>
          </a:xfrm>
          <a:prstGeom prst="rect">
            <a:avLst/>
          </a:prstGeom>
        </p:spPr>
        <p:txBody>
          <a:bodyPr lIns="72443" tIns="36221" rIns="72443" bIns="36221"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lIns="72443" tIns="36221" rIns="72443" bIns="3622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120447" y="4869656"/>
            <a:ext cx="727682" cy="273844"/>
          </a:xfrm>
          <a:prstGeom prst="rect">
            <a:avLst/>
          </a:prstGeom>
        </p:spPr>
        <p:txBody>
          <a:bodyPr lIns="69778" tIns="34889" rIns="69778" bIns="34889"/>
          <a:lstStyle/>
          <a:p>
            <a:r>
              <a:rPr lang="zh-CN" altLang="en-US"/>
              <a:t>第</a:t>
            </a:r>
            <a:fld id="{565CE74E-AB26-4998-AD42-012C4C1AD076}" type="slidenum">
              <a:rPr lang="zh-CN" altLang="en-US" smtClean="0"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35653133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6"/>
          </a:xfrm>
          <a:prstGeom prst="rect">
            <a:avLst/>
          </a:prstGeom>
        </p:spPr>
        <p:txBody>
          <a:bodyPr lIns="72443" tIns="36221" rIns="72443" bIns="36221" anchor="t"/>
          <a:lstStyle>
            <a:lvl1pPr algn="l">
              <a:defRPr sz="32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6"/>
            <a:ext cx="7772400" cy="1125141"/>
          </a:xfrm>
          <a:prstGeom prst="rect">
            <a:avLst/>
          </a:prstGeom>
        </p:spPr>
        <p:txBody>
          <a:bodyPr lIns="72443" tIns="36221" rIns="72443" bIns="36221" anchor="b"/>
          <a:lstStyle>
            <a:lvl1pPr marL="0" indent="0">
              <a:buNone/>
              <a:defRPr sz="1600"/>
            </a:lvl1pPr>
            <a:lvl2pPr marL="361950" indent="0">
              <a:buNone/>
              <a:defRPr sz="1400"/>
            </a:lvl2pPr>
            <a:lvl3pPr marL="724535" indent="0">
              <a:buNone/>
              <a:defRPr sz="1300"/>
            </a:lvl3pPr>
            <a:lvl4pPr marL="1086485" indent="0">
              <a:buNone/>
              <a:defRPr sz="1100"/>
            </a:lvl4pPr>
            <a:lvl5pPr marL="1449070" indent="0">
              <a:buNone/>
              <a:defRPr sz="1100"/>
            </a:lvl5pPr>
            <a:lvl6pPr marL="1811020" indent="0">
              <a:buNone/>
              <a:defRPr sz="1100"/>
            </a:lvl6pPr>
            <a:lvl7pPr marL="2172970" indent="0">
              <a:buNone/>
              <a:defRPr sz="1100"/>
            </a:lvl7pPr>
            <a:lvl8pPr marL="2535555" indent="0">
              <a:buNone/>
              <a:defRPr sz="1100"/>
            </a:lvl8pPr>
            <a:lvl9pPr marL="289750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6"/>
          </a:xfrm>
          <a:prstGeom prst="rect">
            <a:avLst/>
          </a:prstGeom>
        </p:spPr>
        <p:txBody>
          <a:bodyPr lIns="72443" tIns="36221" rIns="72443" bIns="36221" anchor="t"/>
          <a:lstStyle>
            <a:lvl1pPr algn="l">
              <a:defRPr sz="32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6"/>
            <a:ext cx="7772400" cy="1125141"/>
          </a:xfrm>
          <a:prstGeom prst="rect">
            <a:avLst/>
          </a:prstGeom>
        </p:spPr>
        <p:txBody>
          <a:bodyPr lIns="72443" tIns="36221" rIns="72443" bIns="36221" anchor="b"/>
          <a:lstStyle>
            <a:lvl1pPr marL="0" indent="0">
              <a:buNone/>
              <a:defRPr sz="1600"/>
            </a:lvl1pPr>
            <a:lvl2pPr marL="361950" indent="0">
              <a:buNone/>
              <a:defRPr sz="1400"/>
            </a:lvl2pPr>
            <a:lvl3pPr marL="724535" indent="0">
              <a:buNone/>
              <a:defRPr sz="1300"/>
            </a:lvl3pPr>
            <a:lvl4pPr marL="1086485" indent="0">
              <a:buNone/>
              <a:defRPr sz="1100"/>
            </a:lvl4pPr>
            <a:lvl5pPr marL="1449070" indent="0">
              <a:buNone/>
              <a:defRPr sz="1100"/>
            </a:lvl5pPr>
            <a:lvl6pPr marL="1811020" indent="0">
              <a:buNone/>
              <a:defRPr sz="1100"/>
            </a:lvl6pPr>
            <a:lvl7pPr marL="2172970" indent="0">
              <a:buNone/>
              <a:defRPr sz="1100"/>
            </a:lvl7pPr>
            <a:lvl8pPr marL="2535555" indent="0">
              <a:buNone/>
              <a:defRPr sz="1100"/>
            </a:lvl8pPr>
            <a:lvl9pPr marL="289750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04790"/>
            <a:ext cx="3008313" cy="871537"/>
          </a:xfrm>
          <a:prstGeom prst="rect">
            <a:avLst/>
          </a:prstGeom>
        </p:spPr>
        <p:txBody>
          <a:bodyPr lIns="72443" tIns="36221" rIns="72443" bIns="36221" anchor="b"/>
          <a:lstStyle>
            <a:lvl1pPr algn="l">
              <a:defRPr sz="1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3"/>
            <a:ext cx="5111750" cy="4389834"/>
          </a:xfrm>
          <a:prstGeom prst="rect">
            <a:avLst/>
          </a:prstGeom>
        </p:spPr>
        <p:txBody>
          <a:bodyPr lIns="72443" tIns="36221" rIns="72443" bIns="36221"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076328"/>
            <a:ext cx="3008313" cy="3518298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>
              <a:buNone/>
              <a:defRPr sz="1100"/>
            </a:lvl1pPr>
            <a:lvl2pPr marL="361950" indent="0">
              <a:buNone/>
              <a:defRPr sz="1000"/>
            </a:lvl2pPr>
            <a:lvl3pPr marL="724535" indent="0">
              <a:buNone/>
              <a:defRPr sz="800"/>
            </a:lvl3pPr>
            <a:lvl4pPr marL="1086485" indent="0">
              <a:buNone/>
              <a:defRPr sz="700"/>
            </a:lvl4pPr>
            <a:lvl5pPr marL="1449070" indent="0">
              <a:buNone/>
              <a:defRPr sz="700"/>
            </a:lvl5pPr>
            <a:lvl6pPr marL="1811020" indent="0">
              <a:buNone/>
              <a:defRPr sz="700"/>
            </a:lvl6pPr>
            <a:lvl7pPr marL="2172970" indent="0">
              <a:buNone/>
              <a:defRPr sz="700"/>
            </a:lvl7pPr>
            <a:lvl8pPr marL="2535555" indent="0">
              <a:buNone/>
              <a:defRPr sz="700"/>
            </a:lvl8pPr>
            <a:lvl9pPr marL="2897505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90" y="3600452"/>
            <a:ext cx="5486400" cy="425053"/>
          </a:xfrm>
          <a:prstGeom prst="rect">
            <a:avLst/>
          </a:prstGeom>
        </p:spPr>
        <p:txBody>
          <a:bodyPr lIns="72443" tIns="36221" rIns="72443" bIns="36221" anchor="b"/>
          <a:lstStyle>
            <a:lvl1pPr algn="l">
              <a:defRPr sz="1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90" y="459583"/>
            <a:ext cx="5486400" cy="3086100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>
              <a:buNone/>
              <a:defRPr sz="2500"/>
            </a:lvl1pPr>
            <a:lvl2pPr marL="361950" indent="0">
              <a:buNone/>
              <a:defRPr sz="2200"/>
            </a:lvl2pPr>
            <a:lvl3pPr marL="724535" indent="0">
              <a:buNone/>
              <a:defRPr sz="1800"/>
            </a:lvl3pPr>
            <a:lvl4pPr marL="1086485" indent="0">
              <a:buNone/>
              <a:defRPr sz="1600"/>
            </a:lvl4pPr>
            <a:lvl5pPr marL="1449070" indent="0">
              <a:buNone/>
              <a:defRPr sz="1600"/>
            </a:lvl5pPr>
            <a:lvl6pPr marL="1811020" indent="0">
              <a:buNone/>
              <a:defRPr sz="1600"/>
            </a:lvl6pPr>
            <a:lvl7pPr marL="2172970" indent="0">
              <a:buNone/>
              <a:defRPr sz="1600"/>
            </a:lvl7pPr>
            <a:lvl8pPr marL="2535555" indent="0">
              <a:buNone/>
              <a:defRPr sz="1600"/>
            </a:lvl8pPr>
            <a:lvl9pPr marL="2897505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90" y="4025507"/>
            <a:ext cx="5486400" cy="603647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>
              <a:buNone/>
              <a:defRPr sz="1100"/>
            </a:lvl1pPr>
            <a:lvl2pPr marL="361950" indent="0">
              <a:buNone/>
              <a:defRPr sz="1000"/>
            </a:lvl2pPr>
            <a:lvl3pPr marL="724535" indent="0">
              <a:buNone/>
              <a:defRPr sz="800"/>
            </a:lvl3pPr>
            <a:lvl4pPr marL="1086485" indent="0">
              <a:buNone/>
              <a:defRPr sz="700"/>
            </a:lvl4pPr>
            <a:lvl5pPr marL="1449070" indent="0">
              <a:buNone/>
              <a:defRPr sz="700"/>
            </a:lvl5pPr>
            <a:lvl6pPr marL="1811020" indent="0">
              <a:buNone/>
              <a:defRPr sz="700"/>
            </a:lvl6pPr>
            <a:lvl7pPr marL="2172970" indent="0">
              <a:buNone/>
              <a:defRPr sz="700"/>
            </a:lvl7pPr>
            <a:lvl8pPr marL="2535555" indent="0">
              <a:buNone/>
              <a:defRPr sz="700"/>
            </a:lvl8pPr>
            <a:lvl9pPr marL="2897505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/>
        </p:nvSpPr>
        <p:spPr>
          <a:xfrm>
            <a:off x="-1" y="16687"/>
            <a:ext cx="8696326" cy="459563"/>
          </a:xfrm>
          <a:custGeom>
            <a:avLst/>
            <a:gdLst>
              <a:gd name="connsiteX0" fmla="*/ 4324187 w 12191999"/>
              <a:gd name="connsiteY0" fmla="*/ 0 h 1133339"/>
              <a:gd name="connsiteX1" fmla="*/ 4828786 w 12191999"/>
              <a:gd name="connsiteY1" fmla="*/ 268294 h 1133339"/>
              <a:gd name="connsiteX2" fmla="*/ 4852161 w 12191999"/>
              <a:gd name="connsiteY2" fmla="*/ 311359 h 1133339"/>
              <a:gd name="connsiteX3" fmla="*/ 4874652 w 12191999"/>
              <a:gd name="connsiteY3" fmla="*/ 309092 h 1133339"/>
              <a:gd name="connsiteX4" fmla="*/ 5307165 w 12191999"/>
              <a:gd name="connsiteY4" fmla="*/ 539058 h 1133339"/>
              <a:gd name="connsiteX5" fmla="*/ 5334082 w 12191999"/>
              <a:gd name="connsiteY5" fmla="*/ 588645 h 1133339"/>
              <a:gd name="connsiteX6" fmla="*/ 5405825 w 12191999"/>
              <a:gd name="connsiteY6" fmla="*/ 549703 h 1133339"/>
              <a:gd name="connsiteX7" fmla="*/ 5608854 w 12191999"/>
              <a:gd name="connsiteY7" fmla="*/ 508714 h 1133339"/>
              <a:gd name="connsiteX8" fmla="*/ 5653102 w 12191999"/>
              <a:gd name="connsiteY8" fmla="*/ 512618 h 1133339"/>
              <a:gd name="connsiteX9" fmla="*/ 5684350 w 12191999"/>
              <a:gd name="connsiteY9" fmla="*/ 474742 h 1133339"/>
              <a:gd name="connsiteX10" fmla="*/ 6053173 w 12191999"/>
              <a:gd name="connsiteY10" fmla="*/ 321971 h 1133339"/>
              <a:gd name="connsiteX11" fmla="*/ 6256201 w 12191999"/>
              <a:gd name="connsiteY11" fmla="*/ 362960 h 1133339"/>
              <a:gd name="connsiteX12" fmla="*/ 6335091 w 12191999"/>
              <a:gd name="connsiteY12" fmla="*/ 405780 h 1133339"/>
              <a:gd name="connsiteX13" fmla="*/ 6344312 w 12191999"/>
              <a:gd name="connsiteY13" fmla="*/ 398172 h 1133339"/>
              <a:gd name="connsiteX14" fmla="*/ 6635938 w 12191999"/>
              <a:gd name="connsiteY14" fmla="*/ 309092 h 1133339"/>
              <a:gd name="connsiteX15" fmla="*/ 7004761 w 12191999"/>
              <a:gd name="connsiteY15" fmla="*/ 461863 h 1133339"/>
              <a:gd name="connsiteX16" fmla="*/ 7041595 w 12191999"/>
              <a:gd name="connsiteY16" fmla="*/ 506507 h 1133339"/>
              <a:gd name="connsiteX17" fmla="*/ 7048024 w 12191999"/>
              <a:gd name="connsiteY17" fmla="*/ 501203 h 1133339"/>
              <a:gd name="connsiteX18" fmla="*/ 7339652 w 12191999"/>
              <a:gd name="connsiteY18" fmla="*/ 412123 h 1133339"/>
              <a:gd name="connsiteX19" fmla="*/ 7820257 w 12191999"/>
              <a:gd name="connsiteY19" fmla="*/ 730689 h 1133339"/>
              <a:gd name="connsiteX20" fmla="*/ 7823882 w 12191999"/>
              <a:gd name="connsiteY20" fmla="*/ 742369 h 1133339"/>
              <a:gd name="connsiteX21" fmla="*/ 7829379 w 12191999"/>
              <a:gd name="connsiteY21" fmla="*/ 732242 h 1133339"/>
              <a:gd name="connsiteX22" fmla="*/ 8261893 w 12191999"/>
              <a:gd name="connsiteY22" fmla="*/ 502276 h 1133339"/>
              <a:gd name="connsiteX23" fmla="*/ 8441234 w 12191999"/>
              <a:gd name="connsiteY23" fmla="*/ 533926 h 1133339"/>
              <a:gd name="connsiteX24" fmla="*/ 8512634 w 12191999"/>
              <a:gd name="connsiteY24" fmla="*/ 567236 h 1133339"/>
              <a:gd name="connsiteX25" fmla="*/ 8534598 w 12191999"/>
              <a:gd name="connsiteY25" fmla="*/ 526771 h 1133339"/>
              <a:gd name="connsiteX26" fmla="*/ 8840079 w 12191999"/>
              <a:gd name="connsiteY26" fmla="*/ 364348 h 1133339"/>
              <a:gd name="connsiteX27" fmla="*/ 9145560 w 12191999"/>
              <a:gd name="connsiteY27" fmla="*/ 526771 h 1133339"/>
              <a:gd name="connsiteX28" fmla="*/ 9164773 w 12191999"/>
              <a:gd name="connsiteY28" fmla="*/ 562169 h 1133339"/>
              <a:gd name="connsiteX29" fmla="*/ 9187740 w 12191999"/>
              <a:gd name="connsiteY29" fmla="*/ 549703 h 1133339"/>
              <a:gd name="connsiteX30" fmla="*/ 9390768 w 12191999"/>
              <a:gd name="connsiteY30" fmla="*/ 508714 h 1133339"/>
              <a:gd name="connsiteX31" fmla="*/ 9836849 w 12191999"/>
              <a:gd name="connsiteY31" fmla="*/ 759843 h 1133339"/>
              <a:gd name="connsiteX32" fmla="*/ 9846695 w 12191999"/>
              <a:gd name="connsiteY32" fmla="*/ 779672 h 1133339"/>
              <a:gd name="connsiteX33" fmla="*/ 9859902 w 12191999"/>
              <a:gd name="connsiteY33" fmla="*/ 737128 h 1133339"/>
              <a:gd name="connsiteX34" fmla="*/ 10340506 w 12191999"/>
              <a:gd name="connsiteY34" fmla="*/ 418562 h 1133339"/>
              <a:gd name="connsiteX35" fmla="*/ 10543534 w 12191999"/>
              <a:gd name="connsiteY35" fmla="*/ 459551 h 1133339"/>
              <a:gd name="connsiteX36" fmla="*/ 10626367 w 12191999"/>
              <a:gd name="connsiteY36" fmla="*/ 504512 h 1133339"/>
              <a:gd name="connsiteX37" fmla="*/ 10672181 w 12191999"/>
              <a:gd name="connsiteY37" fmla="*/ 448985 h 1133339"/>
              <a:gd name="connsiteX38" fmla="*/ 11041003 w 12191999"/>
              <a:gd name="connsiteY38" fmla="*/ 296214 h 1133339"/>
              <a:gd name="connsiteX39" fmla="*/ 11332631 w 12191999"/>
              <a:gd name="connsiteY39" fmla="*/ 385294 h 1133339"/>
              <a:gd name="connsiteX40" fmla="*/ 11371408 w 12191999"/>
              <a:gd name="connsiteY40" fmla="*/ 417288 h 1133339"/>
              <a:gd name="connsiteX41" fmla="*/ 11406247 w 12191999"/>
              <a:gd name="connsiteY41" fmla="*/ 398377 h 1133339"/>
              <a:gd name="connsiteX42" fmla="*/ 11609275 w 12191999"/>
              <a:gd name="connsiteY42" fmla="*/ 357388 h 1133339"/>
              <a:gd name="connsiteX43" fmla="*/ 12089879 w 12191999"/>
              <a:gd name="connsiteY43" fmla="*/ 675954 h 1133339"/>
              <a:gd name="connsiteX44" fmla="*/ 12109865 w 12191999"/>
              <a:gd name="connsiteY44" fmla="*/ 740336 h 1133339"/>
              <a:gd name="connsiteX45" fmla="*/ 12187741 w 12191999"/>
              <a:gd name="connsiteY45" fmla="*/ 732486 h 1133339"/>
              <a:gd name="connsiteX46" fmla="*/ 12191999 w 12191999"/>
              <a:gd name="connsiteY46" fmla="*/ 732755 h 1133339"/>
              <a:gd name="connsiteX47" fmla="*/ 12191999 w 12191999"/>
              <a:gd name="connsiteY47" fmla="*/ 1133339 h 1133339"/>
              <a:gd name="connsiteX48" fmla="*/ 0 w 12191999"/>
              <a:gd name="connsiteY48" fmla="*/ 1133339 h 1133339"/>
              <a:gd name="connsiteX49" fmla="*/ 0 w 12191999"/>
              <a:gd name="connsiteY49" fmla="*/ 662259 h 1133339"/>
              <a:gd name="connsiteX50" fmla="*/ 35270 w 12191999"/>
              <a:gd name="connsiteY50" fmla="*/ 627821 h 1133339"/>
              <a:gd name="connsiteX51" fmla="*/ 367052 w 12191999"/>
              <a:gd name="connsiteY51" fmla="*/ 508714 h 1133339"/>
              <a:gd name="connsiteX52" fmla="*/ 761454 w 12191999"/>
              <a:gd name="connsiteY52" fmla="*/ 688964 h 1133339"/>
              <a:gd name="connsiteX53" fmla="*/ 765322 w 12191999"/>
              <a:gd name="connsiteY53" fmla="*/ 694269 h 1133339"/>
              <a:gd name="connsiteX54" fmla="*/ 779363 w 12191999"/>
              <a:gd name="connsiteY54" fmla="*/ 668401 h 1133339"/>
              <a:gd name="connsiteX55" fmla="*/ 1249255 w 12191999"/>
              <a:gd name="connsiteY55" fmla="*/ 418562 h 1133339"/>
              <a:gd name="connsiteX56" fmla="*/ 1469828 w 12191999"/>
              <a:gd name="connsiteY56" fmla="*/ 463094 h 1133339"/>
              <a:gd name="connsiteX57" fmla="*/ 1529039 w 12191999"/>
              <a:gd name="connsiteY57" fmla="*/ 495232 h 1133339"/>
              <a:gd name="connsiteX58" fmla="*/ 1556571 w 12191999"/>
              <a:gd name="connsiteY58" fmla="*/ 461863 h 1133339"/>
              <a:gd name="connsiteX59" fmla="*/ 1925393 w 12191999"/>
              <a:gd name="connsiteY59" fmla="*/ 309092 h 1133339"/>
              <a:gd name="connsiteX60" fmla="*/ 2128421 w 12191999"/>
              <a:gd name="connsiteY60" fmla="*/ 350081 h 1133339"/>
              <a:gd name="connsiteX61" fmla="*/ 2211864 w 12191999"/>
              <a:gd name="connsiteY61" fmla="*/ 395372 h 1133339"/>
              <a:gd name="connsiteX62" fmla="*/ 2265051 w 12191999"/>
              <a:gd name="connsiteY62" fmla="*/ 366503 h 1133339"/>
              <a:gd name="connsiteX63" fmla="*/ 2485624 w 12191999"/>
              <a:gd name="connsiteY63" fmla="*/ 321971 h 1133339"/>
              <a:gd name="connsiteX64" fmla="*/ 3007763 w 12191999"/>
              <a:gd name="connsiteY64" fmla="*/ 668067 h 1133339"/>
              <a:gd name="connsiteX65" fmla="*/ 3028976 w 12191999"/>
              <a:gd name="connsiteY65" fmla="*/ 736404 h 1133339"/>
              <a:gd name="connsiteX66" fmla="*/ 3043766 w 12191999"/>
              <a:gd name="connsiteY66" fmla="*/ 731813 h 1133339"/>
              <a:gd name="connsiteX67" fmla="*/ 3148886 w 12191999"/>
              <a:gd name="connsiteY67" fmla="*/ 721216 h 1133339"/>
              <a:gd name="connsiteX68" fmla="*/ 3166919 w 12191999"/>
              <a:gd name="connsiteY68" fmla="*/ 722353 h 1133339"/>
              <a:gd name="connsiteX69" fmla="*/ 3196314 w 12191999"/>
              <a:gd name="connsiteY69" fmla="*/ 627658 h 1133339"/>
              <a:gd name="connsiteX70" fmla="*/ 3676918 w 12191999"/>
              <a:gd name="connsiteY70" fmla="*/ 309092 h 1133339"/>
              <a:gd name="connsiteX71" fmla="*/ 3782038 w 12191999"/>
              <a:gd name="connsiteY71" fmla="*/ 319689 h 1133339"/>
              <a:gd name="connsiteX72" fmla="*/ 3790298 w 12191999"/>
              <a:gd name="connsiteY72" fmla="*/ 322253 h 1133339"/>
              <a:gd name="connsiteX73" fmla="*/ 3819586 w 12191999"/>
              <a:gd name="connsiteY73" fmla="*/ 268294 h 1133339"/>
              <a:gd name="connsiteX74" fmla="*/ 4324187 w 12191999"/>
              <a:gd name="connsiteY74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2191999" h="1133339">
                <a:moveTo>
                  <a:pt x="4324187" y="0"/>
                </a:moveTo>
                <a:cubicBezTo>
                  <a:pt x="4534237" y="0"/>
                  <a:pt x="4719430" y="106424"/>
                  <a:pt x="4828786" y="268294"/>
                </a:cubicBezTo>
                <a:lnTo>
                  <a:pt x="4852161" y="311359"/>
                </a:lnTo>
                <a:lnTo>
                  <a:pt x="4874652" y="309092"/>
                </a:lnTo>
                <a:cubicBezTo>
                  <a:pt x="5054694" y="309092"/>
                  <a:pt x="5213432" y="400313"/>
                  <a:pt x="5307165" y="539058"/>
                </a:cubicBezTo>
                <a:lnTo>
                  <a:pt x="5334082" y="588645"/>
                </a:lnTo>
                <a:lnTo>
                  <a:pt x="5405825" y="549703"/>
                </a:lnTo>
                <a:cubicBezTo>
                  <a:pt x="5468228" y="523309"/>
                  <a:pt x="5536836" y="508714"/>
                  <a:pt x="5608854" y="508714"/>
                </a:cubicBezTo>
                <a:lnTo>
                  <a:pt x="5653102" y="512618"/>
                </a:lnTo>
                <a:lnTo>
                  <a:pt x="5684350" y="474742"/>
                </a:lnTo>
                <a:cubicBezTo>
                  <a:pt x="5778740" y="380352"/>
                  <a:pt x="5909139" y="321971"/>
                  <a:pt x="6053173" y="321971"/>
                </a:cubicBezTo>
                <a:cubicBezTo>
                  <a:pt x="6125190" y="321971"/>
                  <a:pt x="6193799" y="336566"/>
                  <a:pt x="6256201" y="362960"/>
                </a:cubicBezTo>
                <a:lnTo>
                  <a:pt x="6335091" y="405780"/>
                </a:lnTo>
                <a:lnTo>
                  <a:pt x="6344312" y="398172"/>
                </a:lnTo>
                <a:cubicBezTo>
                  <a:pt x="6427558" y="341931"/>
                  <a:pt x="6527914" y="309092"/>
                  <a:pt x="6635938" y="309092"/>
                </a:cubicBezTo>
                <a:cubicBezTo>
                  <a:pt x="6779972" y="309092"/>
                  <a:pt x="6910371" y="367473"/>
                  <a:pt x="7004761" y="461863"/>
                </a:cubicBezTo>
                <a:lnTo>
                  <a:pt x="7041595" y="506507"/>
                </a:lnTo>
                <a:lnTo>
                  <a:pt x="7048024" y="501203"/>
                </a:lnTo>
                <a:cubicBezTo>
                  <a:pt x="7131271" y="444962"/>
                  <a:pt x="7231627" y="412123"/>
                  <a:pt x="7339652" y="412123"/>
                </a:cubicBezTo>
                <a:cubicBezTo>
                  <a:pt x="7555703" y="412123"/>
                  <a:pt x="7741074" y="543481"/>
                  <a:pt x="7820257" y="730689"/>
                </a:cubicBezTo>
                <a:lnTo>
                  <a:pt x="7823882" y="742369"/>
                </a:lnTo>
                <a:lnTo>
                  <a:pt x="7829379" y="732242"/>
                </a:lnTo>
                <a:cubicBezTo>
                  <a:pt x="7923114" y="593497"/>
                  <a:pt x="8081851" y="502276"/>
                  <a:pt x="8261893" y="502276"/>
                </a:cubicBezTo>
                <a:cubicBezTo>
                  <a:pt x="8324908" y="502276"/>
                  <a:pt x="8385313" y="513450"/>
                  <a:pt x="8441234" y="533926"/>
                </a:cubicBezTo>
                <a:lnTo>
                  <a:pt x="8512634" y="567236"/>
                </a:lnTo>
                <a:lnTo>
                  <a:pt x="8534598" y="526771"/>
                </a:lnTo>
                <a:cubicBezTo>
                  <a:pt x="8600802" y="428776"/>
                  <a:pt x="8712916" y="364348"/>
                  <a:pt x="8840079" y="364348"/>
                </a:cubicBezTo>
                <a:cubicBezTo>
                  <a:pt x="8967241" y="364348"/>
                  <a:pt x="9079356" y="428776"/>
                  <a:pt x="9145560" y="526771"/>
                </a:cubicBezTo>
                <a:lnTo>
                  <a:pt x="9164773" y="562169"/>
                </a:lnTo>
                <a:lnTo>
                  <a:pt x="9187740" y="549703"/>
                </a:lnTo>
                <a:cubicBezTo>
                  <a:pt x="9250143" y="523309"/>
                  <a:pt x="9318751" y="508714"/>
                  <a:pt x="9390768" y="508714"/>
                </a:cubicBezTo>
                <a:cubicBezTo>
                  <a:pt x="9579813" y="508714"/>
                  <a:pt x="9745368" y="609285"/>
                  <a:pt x="9836849" y="759843"/>
                </a:cubicBezTo>
                <a:lnTo>
                  <a:pt x="9846695" y="779672"/>
                </a:lnTo>
                <a:lnTo>
                  <a:pt x="9859902" y="737128"/>
                </a:lnTo>
                <a:cubicBezTo>
                  <a:pt x="9939084" y="549920"/>
                  <a:pt x="10124455" y="418562"/>
                  <a:pt x="10340506" y="418562"/>
                </a:cubicBezTo>
                <a:cubicBezTo>
                  <a:pt x="10412523" y="418562"/>
                  <a:pt x="10481131" y="433157"/>
                  <a:pt x="10543534" y="459551"/>
                </a:cubicBezTo>
                <a:lnTo>
                  <a:pt x="10626367" y="504512"/>
                </a:lnTo>
                <a:lnTo>
                  <a:pt x="10672181" y="448985"/>
                </a:lnTo>
                <a:cubicBezTo>
                  <a:pt x="10766571" y="354595"/>
                  <a:pt x="10896969" y="296214"/>
                  <a:pt x="11041003" y="296214"/>
                </a:cubicBezTo>
                <a:cubicBezTo>
                  <a:pt x="11149029" y="296214"/>
                  <a:pt x="11249384" y="329053"/>
                  <a:pt x="11332631" y="385294"/>
                </a:cubicBezTo>
                <a:lnTo>
                  <a:pt x="11371408" y="417288"/>
                </a:lnTo>
                <a:lnTo>
                  <a:pt x="11406247" y="398377"/>
                </a:lnTo>
                <a:cubicBezTo>
                  <a:pt x="11468650" y="371983"/>
                  <a:pt x="11537258" y="357388"/>
                  <a:pt x="11609275" y="357388"/>
                </a:cubicBezTo>
                <a:cubicBezTo>
                  <a:pt x="11825326" y="357388"/>
                  <a:pt x="12010697" y="488746"/>
                  <a:pt x="12089879" y="675954"/>
                </a:cubicBezTo>
                <a:lnTo>
                  <a:pt x="12109865" y="740336"/>
                </a:lnTo>
                <a:lnTo>
                  <a:pt x="12187741" y="732486"/>
                </a:lnTo>
                <a:lnTo>
                  <a:pt x="12191999" y="732755"/>
                </a:lnTo>
                <a:lnTo>
                  <a:pt x="12191999" y="1133339"/>
                </a:lnTo>
                <a:lnTo>
                  <a:pt x="0" y="1133339"/>
                </a:lnTo>
                <a:lnTo>
                  <a:pt x="0" y="662259"/>
                </a:lnTo>
                <a:lnTo>
                  <a:pt x="35270" y="627821"/>
                </a:lnTo>
                <a:cubicBezTo>
                  <a:pt x="125433" y="553412"/>
                  <a:pt x="241023" y="508714"/>
                  <a:pt x="367052" y="508714"/>
                </a:cubicBezTo>
                <a:cubicBezTo>
                  <a:pt x="524589" y="508714"/>
                  <a:pt x="665814" y="578555"/>
                  <a:pt x="761454" y="688964"/>
                </a:cubicBezTo>
                <a:lnTo>
                  <a:pt x="765322" y="694269"/>
                </a:lnTo>
                <a:lnTo>
                  <a:pt x="779363" y="668401"/>
                </a:lnTo>
                <a:cubicBezTo>
                  <a:pt x="881198" y="517666"/>
                  <a:pt x="1053653" y="418562"/>
                  <a:pt x="1249255" y="418562"/>
                </a:cubicBezTo>
                <a:cubicBezTo>
                  <a:pt x="1327495" y="418562"/>
                  <a:pt x="1402032" y="434418"/>
                  <a:pt x="1469828" y="463094"/>
                </a:cubicBezTo>
                <a:lnTo>
                  <a:pt x="1529039" y="495232"/>
                </a:lnTo>
                <a:lnTo>
                  <a:pt x="1556571" y="461863"/>
                </a:lnTo>
                <a:cubicBezTo>
                  <a:pt x="1650961" y="367473"/>
                  <a:pt x="1781359" y="309092"/>
                  <a:pt x="1925393" y="309092"/>
                </a:cubicBezTo>
                <a:cubicBezTo>
                  <a:pt x="1997410" y="309092"/>
                  <a:pt x="2066018" y="323687"/>
                  <a:pt x="2128421" y="350081"/>
                </a:cubicBezTo>
                <a:lnTo>
                  <a:pt x="2211864" y="395372"/>
                </a:lnTo>
                <a:lnTo>
                  <a:pt x="2265051" y="366503"/>
                </a:lnTo>
                <a:cubicBezTo>
                  <a:pt x="2332847" y="337827"/>
                  <a:pt x="2407384" y="321971"/>
                  <a:pt x="2485624" y="321971"/>
                </a:cubicBezTo>
                <a:cubicBezTo>
                  <a:pt x="2720347" y="321971"/>
                  <a:pt x="2921738" y="464681"/>
                  <a:pt x="3007763" y="668067"/>
                </a:cubicBezTo>
                <a:lnTo>
                  <a:pt x="3028976" y="736404"/>
                </a:lnTo>
                <a:lnTo>
                  <a:pt x="3043766" y="731813"/>
                </a:lnTo>
                <a:cubicBezTo>
                  <a:pt x="3077721" y="724865"/>
                  <a:pt x="3112877" y="721216"/>
                  <a:pt x="3148886" y="721216"/>
                </a:cubicBezTo>
                <a:lnTo>
                  <a:pt x="3166919" y="722353"/>
                </a:lnTo>
                <a:lnTo>
                  <a:pt x="3196314" y="627658"/>
                </a:lnTo>
                <a:cubicBezTo>
                  <a:pt x="3275496" y="440450"/>
                  <a:pt x="3460867" y="309092"/>
                  <a:pt x="3676918" y="309092"/>
                </a:cubicBezTo>
                <a:cubicBezTo>
                  <a:pt x="3712927" y="309092"/>
                  <a:pt x="3748083" y="312741"/>
                  <a:pt x="3782038" y="319689"/>
                </a:cubicBezTo>
                <a:lnTo>
                  <a:pt x="3790298" y="322253"/>
                </a:lnTo>
                <a:lnTo>
                  <a:pt x="3819586" y="268294"/>
                </a:lnTo>
                <a:cubicBezTo>
                  <a:pt x="3928943" y="106424"/>
                  <a:pt x="4114136" y="0"/>
                  <a:pt x="4324187" y="0"/>
                </a:cubicBezTo>
                <a:close/>
              </a:path>
            </a:pathLst>
          </a:custGeom>
          <a:solidFill>
            <a:srgbClr val="339966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10" name="直接连接符 1051"/>
          <p:cNvSpPr>
            <a:spLocks noChangeShapeType="1"/>
          </p:cNvSpPr>
          <p:nvPr/>
        </p:nvSpPr>
        <p:spPr bwMode="auto">
          <a:xfrm flipV="1">
            <a:off x="-1" y="483315"/>
            <a:ext cx="9144001" cy="16668"/>
          </a:xfrm>
          <a:prstGeom prst="line">
            <a:avLst/>
          </a:prstGeom>
          <a:noFill/>
          <a:ln w="19050">
            <a:solidFill>
              <a:srgbClr val="996633"/>
            </a:solidFill>
            <a:round/>
          </a:ln>
        </p:spPr>
        <p:txBody>
          <a:bodyPr lIns="72443" tIns="36221" rIns="72443" bIns="36221"/>
          <a:lstStyle/>
          <a:p>
            <a:endParaRPr lang="zh-CN" altLang="en-US"/>
          </a:p>
        </p:txBody>
      </p:sp>
      <p:sp>
        <p:nvSpPr>
          <p:cNvPr id="4" name="矩形 2"/>
          <p:cNvSpPr>
            <a:spLocks noChangeArrowheads="1"/>
          </p:cNvSpPr>
          <p:nvPr userDrawn="1"/>
        </p:nvSpPr>
        <p:spPr bwMode="auto">
          <a:xfrm>
            <a:off x="7096125" y="104775"/>
            <a:ext cx="1533525" cy="4167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tx2"/>
                </a:solidFill>
                <a:latin typeface="方正行楷_GBK" panose="02000000000000000000" pitchFamily="65" charset="-122"/>
                <a:ea typeface="方正行楷_GBK" panose="02000000000000000000" pitchFamily="65" charset="-122"/>
                <a:cs typeface="Times New Roman" panose="02020603050405020304" pitchFamily="18" charset="0"/>
              </a:rPr>
              <a:t>第一章 机械运动</a:t>
            </a:r>
          </a:p>
        </p:txBody>
      </p:sp>
      <p:pic>
        <p:nvPicPr>
          <p:cNvPr id="2" name="图片 1" descr="学科网PPT-标记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-1905" y="0"/>
            <a:ext cx="913892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5pPr>
      <a:lvl6pPr marL="36195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6pPr>
      <a:lvl7pPr marL="724535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7pPr>
      <a:lvl8pPr marL="1086485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8pPr>
      <a:lvl9pPr marL="144907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9pPr>
    </p:titleStyle>
    <p:bodyStyle>
      <a:lvl1pPr marL="271780" indent="-27178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500">
          <a:solidFill>
            <a:schemeClr val="tx1"/>
          </a:solidFill>
          <a:latin typeface="+mn-lt"/>
          <a:ea typeface="+mn-ea"/>
          <a:cs typeface="+mn-cs"/>
        </a:defRPr>
      </a:lvl1pPr>
      <a:lvl2pPr marL="588645" indent="-226695" algn="l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sz="2200">
          <a:solidFill>
            <a:schemeClr val="tx1"/>
          </a:solidFill>
          <a:latin typeface="+mn-lt"/>
          <a:ea typeface="+mn-ea"/>
        </a:defRPr>
      </a:lvl2pPr>
      <a:lvl3pPr marL="905510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800">
          <a:solidFill>
            <a:schemeClr val="tx1"/>
          </a:solidFill>
          <a:latin typeface="+mn-lt"/>
          <a:ea typeface="+mn-ea"/>
        </a:defRPr>
      </a:lvl3pPr>
      <a:lvl4pPr marL="1267460" indent="-180975" algn="l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sz="1600">
          <a:solidFill>
            <a:schemeClr val="tx1"/>
          </a:solidFill>
          <a:latin typeface="+mn-lt"/>
          <a:ea typeface="+mn-ea"/>
        </a:defRPr>
      </a:lvl4pPr>
      <a:lvl5pPr marL="1630045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5pPr>
      <a:lvl6pPr marL="1991995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6pPr>
      <a:lvl7pPr marL="2354580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7pPr>
      <a:lvl8pPr marL="2716530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8pPr>
      <a:lvl9pPr marL="3079115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195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2453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8648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4907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102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7297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3555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9750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5" Type="http://schemas.openxmlformats.org/officeDocument/2006/relationships/slide" Target="slide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27668;&#22443;&#23548;&#36712;.flv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P19%20&#27979;&#37327;&#23567;&#36710;&#22312;&#26012;&#38754;&#19978;&#36816;&#21160;&#30340;&#24179;&#22343;&#36895;&#24230;.mp4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0" y="2251710"/>
            <a:ext cx="8429625" cy="2619375"/>
            <a:chOff x="123825" y="2524125"/>
            <a:chExt cx="7905749" cy="2619375"/>
          </a:xfrm>
        </p:grpSpPr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lum bright="-1000" contrast="2000"/>
            </a:blip>
            <a:stretch>
              <a:fillRect/>
            </a:stretch>
          </p:blipFill>
          <p:spPr bwMode="auto">
            <a:xfrm>
              <a:off x="123825" y="2524125"/>
              <a:ext cx="3752850" cy="2619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040" name="Picture 16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3981450" y="4410075"/>
              <a:ext cx="1790700" cy="5715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6348413" y="3406855"/>
              <a:ext cx="1681161" cy="17366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grpSp>
        <p:nvGrpSpPr>
          <p:cNvPr id="23" name="组合 1"/>
          <p:cNvGrpSpPr/>
          <p:nvPr/>
        </p:nvGrpSpPr>
        <p:grpSpPr>
          <a:xfrm rot="222902">
            <a:off x="4967349" y="1344846"/>
            <a:ext cx="2153177" cy="573282"/>
            <a:chOff x="0" y="36366"/>
            <a:chExt cx="3468372" cy="784684"/>
          </a:xfrm>
        </p:grpSpPr>
        <p:sp>
          <p:nvSpPr>
            <p:cNvPr id="24" name="Freeform 83"/>
            <p:cNvSpPr/>
            <p:nvPr/>
          </p:nvSpPr>
          <p:spPr bwMode="auto">
            <a:xfrm>
              <a:off x="220469" y="36366"/>
              <a:ext cx="851750" cy="299961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8FBE7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83"/>
            <p:cNvSpPr/>
            <p:nvPr/>
          </p:nvSpPr>
          <p:spPr bwMode="auto">
            <a:xfrm>
              <a:off x="1032756" y="366344"/>
              <a:ext cx="562211" cy="197994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33996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83"/>
            <p:cNvSpPr/>
            <p:nvPr/>
          </p:nvSpPr>
          <p:spPr bwMode="auto">
            <a:xfrm>
              <a:off x="1433962" y="104591"/>
              <a:ext cx="2034410" cy="716459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8FBE7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83"/>
            <p:cNvSpPr/>
            <p:nvPr/>
          </p:nvSpPr>
          <p:spPr bwMode="auto">
            <a:xfrm>
              <a:off x="0" y="522853"/>
              <a:ext cx="818862" cy="288379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83"/>
            <p:cNvSpPr/>
            <p:nvPr/>
          </p:nvSpPr>
          <p:spPr bwMode="auto">
            <a:xfrm>
              <a:off x="448146" y="265139"/>
              <a:ext cx="588963" cy="207415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B0D0A4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60"/>
          <p:cNvGrpSpPr/>
          <p:nvPr/>
        </p:nvGrpSpPr>
        <p:grpSpPr>
          <a:xfrm>
            <a:off x="5157562" y="1238765"/>
            <a:ext cx="1476847" cy="547364"/>
            <a:chOff x="0" y="0"/>
            <a:chExt cx="2290763" cy="809626"/>
          </a:xfrm>
          <a:solidFill>
            <a:srgbClr val="996633"/>
          </a:solidFill>
        </p:grpSpPr>
        <p:sp>
          <p:nvSpPr>
            <p:cNvPr id="4" name="Freeform 74"/>
            <p:cNvSpPr/>
            <p:nvPr/>
          </p:nvSpPr>
          <p:spPr bwMode="auto">
            <a:xfrm>
              <a:off x="636587" y="438151"/>
              <a:ext cx="411163" cy="158750"/>
            </a:xfrm>
            <a:custGeom>
              <a:avLst/>
              <a:gdLst/>
              <a:ahLst/>
              <a:cxnLst>
                <a:cxn ang="0">
                  <a:pos x="102" y="10"/>
                </a:cxn>
                <a:cxn ang="0">
                  <a:pos x="58" y="25"/>
                </a:cxn>
                <a:cxn ang="0">
                  <a:pos x="3" y="17"/>
                </a:cxn>
                <a:cxn ang="0">
                  <a:pos x="15" y="17"/>
                </a:cxn>
                <a:cxn ang="0">
                  <a:pos x="49" y="37"/>
                </a:cxn>
                <a:cxn ang="0">
                  <a:pos x="62" y="35"/>
                </a:cxn>
                <a:cxn ang="0">
                  <a:pos x="93" y="16"/>
                </a:cxn>
                <a:cxn ang="0">
                  <a:pos x="102" y="10"/>
                </a:cxn>
              </a:cxnLst>
              <a:rect l="0" t="0" r="r" b="b"/>
              <a:pathLst>
                <a:path w="109" h="42">
                  <a:moveTo>
                    <a:pt x="102" y="10"/>
                  </a:moveTo>
                  <a:cubicBezTo>
                    <a:pt x="85" y="7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0"/>
                    <a:pt x="13" y="19"/>
                    <a:pt x="15" y="17"/>
                  </a:cubicBezTo>
                  <a:cubicBezTo>
                    <a:pt x="28" y="3"/>
                    <a:pt x="46" y="27"/>
                    <a:pt x="49" y="37"/>
                  </a:cubicBezTo>
                  <a:cubicBezTo>
                    <a:pt x="51" y="42"/>
                    <a:pt x="61" y="38"/>
                    <a:pt x="62" y="35"/>
                  </a:cubicBezTo>
                  <a:cubicBezTo>
                    <a:pt x="68" y="23"/>
                    <a:pt x="77" y="13"/>
                    <a:pt x="93" y="16"/>
                  </a:cubicBezTo>
                  <a:cubicBezTo>
                    <a:pt x="97" y="17"/>
                    <a:pt x="109" y="11"/>
                    <a:pt x="102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75"/>
            <p:cNvSpPr/>
            <p:nvPr/>
          </p:nvSpPr>
          <p:spPr bwMode="auto">
            <a:xfrm>
              <a:off x="0" y="166688"/>
              <a:ext cx="411163" cy="160338"/>
            </a:xfrm>
            <a:custGeom>
              <a:avLst/>
              <a:gdLst/>
              <a:ahLst/>
              <a:cxnLst>
                <a:cxn ang="0">
                  <a:pos x="102" y="10"/>
                </a:cxn>
                <a:cxn ang="0">
                  <a:pos x="58" y="25"/>
                </a:cxn>
                <a:cxn ang="0">
                  <a:pos x="3" y="17"/>
                </a:cxn>
                <a:cxn ang="0">
                  <a:pos x="15" y="17"/>
                </a:cxn>
                <a:cxn ang="0">
                  <a:pos x="50" y="37"/>
                </a:cxn>
                <a:cxn ang="0">
                  <a:pos x="63" y="35"/>
                </a:cxn>
                <a:cxn ang="0">
                  <a:pos x="94" y="16"/>
                </a:cxn>
                <a:cxn ang="0">
                  <a:pos x="102" y="10"/>
                </a:cxn>
              </a:cxnLst>
              <a:rect l="0" t="0" r="r" b="b"/>
              <a:pathLst>
                <a:path w="109" h="42">
                  <a:moveTo>
                    <a:pt x="102" y="10"/>
                  </a:moveTo>
                  <a:cubicBezTo>
                    <a:pt x="85" y="7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0"/>
                    <a:pt x="13" y="19"/>
                    <a:pt x="15" y="17"/>
                  </a:cubicBezTo>
                  <a:cubicBezTo>
                    <a:pt x="29" y="3"/>
                    <a:pt x="46" y="27"/>
                    <a:pt x="50" y="37"/>
                  </a:cubicBezTo>
                  <a:cubicBezTo>
                    <a:pt x="51" y="42"/>
                    <a:pt x="61" y="38"/>
                    <a:pt x="63" y="35"/>
                  </a:cubicBezTo>
                  <a:cubicBezTo>
                    <a:pt x="69" y="23"/>
                    <a:pt x="77" y="13"/>
                    <a:pt x="94" y="16"/>
                  </a:cubicBezTo>
                  <a:cubicBezTo>
                    <a:pt x="97" y="17"/>
                    <a:pt x="109" y="11"/>
                    <a:pt x="102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76"/>
            <p:cNvSpPr/>
            <p:nvPr/>
          </p:nvSpPr>
          <p:spPr bwMode="auto">
            <a:xfrm>
              <a:off x="609600" y="57151"/>
              <a:ext cx="411163" cy="160338"/>
            </a:xfrm>
            <a:custGeom>
              <a:avLst/>
              <a:gdLst/>
              <a:ahLst/>
              <a:cxnLst>
                <a:cxn ang="0">
                  <a:pos x="102" y="11"/>
                </a:cxn>
                <a:cxn ang="0">
                  <a:pos x="58" y="25"/>
                </a:cxn>
                <a:cxn ang="0">
                  <a:pos x="4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6"/>
                </a:cxn>
                <a:cxn ang="0">
                  <a:pos x="94" y="17"/>
                </a:cxn>
                <a:cxn ang="0">
                  <a:pos x="102" y="11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4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4"/>
                    <a:pt x="47" y="28"/>
                    <a:pt x="50" y="38"/>
                  </a:cubicBezTo>
                  <a:cubicBezTo>
                    <a:pt x="51" y="42"/>
                    <a:pt x="62" y="39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8"/>
                    <a:pt x="109" y="12"/>
                    <a:pt x="102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7"/>
            <p:cNvSpPr/>
            <p:nvPr/>
          </p:nvSpPr>
          <p:spPr bwMode="auto">
            <a:xfrm>
              <a:off x="1262062" y="258763"/>
              <a:ext cx="411163" cy="160338"/>
            </a:xfrm>
            <a:custGeom>
              <a:avLst/>
              <a:gdLst/>
              <a:ahLst/>
              <a:cxnLst>
                <a:cxn ang="0">
                  <a:pos x="102" y="11"/>
                </a:cxn>
                <a:cxn ang="0">
                  <a:pos x="58" y="25"/>
                </a:cxn>
                <a:cxn ang="0">
                  <a:pos x="4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6"/>
                </a:cxn>
                <a:cxn ang="0">
                  <a:pos x="94" y="17"/>
                </a:cxn>
                <a:cxn ang="0">
                  <a:pos x="102" y="11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4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4"/>
                    <a:pt x="47" y="28"/>
                    <a:pt x="50" y="38"/>
                  </a:cubicBezTo>
                  <a:cubicBezTo>
                    <a:pt x="51" y="42"/>
                    <a:pt x="62" y="39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09" y="12"/>
                    <a:pt x="102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78"/>
            <p:cNvSpPr/>
            <p:nvPr/>
          </p:nvSpPr>
          <p:spPr bwMode="auto">
            <a:xfrm>
              <a:off x="1119187" y="650876"/>
              <a:ext cx="414338" cy="158750"/>
            </a:xfrm>
            <a:custGeom>
              <a:avLst/>
              <a:gdLst/>
              <a:ahLst/>
              <a:cxnLst>
                <a:cxn ang="0">
                  <a:pos x="103" y="11"/>
                </a:cxn>
                <a:cxn ang="0">
                  <a:pos x="59" y="25"/>
                </a:cxn>
                <a:cxn ang="0">
                  <a:pos x="4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5"/>
                </a:cxn>
                <a:cxn ang="0">
                  <a:pos x="94" y="17"/>
                </a:cxn>
                <a:cxn ang="0">
                  <a:pos x="103" y="11"/>
                </a:cxn>
              </a:cxnLst>
              <a:rect l="0" t="0" r="r" b="b"/>
              <a:pathLst>
                <a:path w="110" h="42">
                  <a:moveTo>
                    <a:pt x="103" y="11"/>
                  </a:moveTo>
                  <a:cubicBezTo>
                    <a:pt x="86" y="8"/>
                    <a:pt x="70" y="13"/>
                    <a:pt x="59" y="25"/>
                  </a:cubicBezTo>
                  <a:cubicBezTo>
                    <a:pt x="47" y="7"/>
                    <a:pt x="20" y="0"/>
                    <a:pt x="4" y="17"/>
                  </a:cubicBezTo>
                  <a:cubicBezTo>
                    <a:pt x="0" y="20"/>
                    <a:pt x="13" y="20"/>
                    <a:pt x="16" y="17"/>
                  </a:cubicBezTo>
                  <a:cubicBezTo>
                    <a:pt x="29" y="3"/>
                    <a:pt x="47" y="27"/>
                    <a:pt x="50" y="38"/>
                  </a:cubicBezTo>
                  <a:cubicBezTo>
                    <a:pt x="51" y="42"/>
                    <a:pt x="62" y="38"/>
                    <a:pt x="63" y="35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10" y="12"/>
                    <a:pt x="103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9"/>
            <p:cNvSpPr/>
            <p:nvPr/>
          </p:nvSpPr>
          <p:spPr bwMode="auto">
            <a:xfrm>
              <a:off x="1879600" y="0"/>
              <a:ext cx="411163" cy="160338"/>
            </a:xfrm>
            <a:custGeom>
              <a:avLst/>
              <a:gdLst/>
              <a:ahLst/>
              <a:cxnLst>
                <a:cxn ang="0">
                  <a:pos x="102" y="11"/>
                </a:cxn>
                <a:cxn ang="0">
                  <a:pos x="58" y="25"/>
                </a:cxn>
                <a:cxn ang="0">
                  <a:pos x="3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6"/>
                </a:cxn>
                <a:cxn ang="0">
                  <a:pos x="94" y="17"/>
                </a:cxn>
                <a:cxn ang="0">
                  <a:pos x="102" y="11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3"/>
                    <a:pt x="46" y="27"/>
                    <a:pt x="50" y="38"/>
                  </a:cubicBezTo>
                  <a:cubicBezTo>
                    <a:pt x="51" y="42"/>
                    <a:pt x="61" y="38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09" y="12"/>
                    <a:pt x="102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120"/>
          <p:cNvGrpSpPr/>
          <p:nvPr/>
        </p:nvGrpSpPr>
        <p:grpSpPr>
          <a:xfrm>
            <a:off x="1828799" y="1651772"/>
            <a:ext cx="5676902" cy="1401408"/>
            <a:chOff x="-145849" y="0"/>
            <a:chExt cx="7044134" cy="1704424"/>
          </a:xfrm>
        </p:grpSpPr>
        <p:grpSp>
          <p:nvGrpSpPr>
            <p:cNvPr id="11" name="组合 55"/>
            <p:cNvGrpSpPr/>
            <p:nvPr/>
          </p:nvGrpSpPr>
          <p:grpSpPr>
            <a:xfrm>
              <a:off x="-145849" y="0"/>
              <a:ext cx="7044134" cy="1704424"/>
              <a:chOff x="-155166" y="0"/>
              <a:chExt cx="7494163" cy="1813314"/>
            </a:xfrm>
          </p:grpSpPr>
          <p:sp>
            <p:nvSpPr>
              <p:cNvPr id="14" name="矩形 3"/>
              <p:cNvSpPr/>
              <p:nvPr/>
            </p:nvSpPr>
            <p:spPr bwMode="auto">
              <a:xfrm>
                <a:off x="0" y="0"/>
                <a:ext cx="6657271" cy="12478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393111" y="386080"/>
                  </a:cxn>
                  <a:cxn ang="0">
                    <a:pos x="6657271" y="1247861"/>
                  </a:cxn>
                  <a:cxn ang="0">
                    <a:pos x="213360" y="1247861"/>
                  </a:cxn>
                  <a:cxn ang="0">
                    <a:pos x="0" y="0"/>
                  </a:cxn>
                </a:cxnLst>
                <a:rect l="0" t="0" r="r" b="b"/>
                <a:pathLst>
                  <a:path w="6657271" h="1247861">
                    <a:moveTo>
                      <a:pt x="0" y="0"/>
                    </a:moveTo>
                    <a:lnTo>
                      <a:pt x="6393111" y="386080"/>
                    </a:lnTo>
                    <a:lnTo>
                      <a:pt x="6657271" y="1247861"/>
                    </a:lnTo>
                    <a:lnTo>
                      <a:pt x="213360" y="12478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99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endParaRPr lang="zh-CN" altLang="en-US" sz="2100"/>
              </a:p>
            </p:txBody>
          </p:sp>
          <p:sp>
            <p:nvSpPr>
              <p:cNvPr id="15" name="矩形 3"/>
              <p:cNvSpPr/>
              <p:nvPr/>
            </p:nvSpPr>
            <p:spPr bwMode="auto">
              <a:xfrm>
                <a:off x="-155166" y="943524"/>
                <a:ext cx="7494163" cy="869790"/>
              </a:xfrm>
              <a:custGeom>
                <a:avLst/>
                <a:gdLst/>
                <a:ahLst/>
                <a:cxnLst>
                  <a:cxn ang="0">
                    <a:pos x="0" y="121920"/>
                  </a:cxn>
                  <a:cxn ang="0">
                    <a:pos x="6301671" y="0"/>
                  </a:cxn>
                  <a:cxn ang="0">
                    <a:pos x="6423591" y="678901"/>
                  </a:cxn>
                  <a:cxn ang="0">
                    <a:pos x="30480" y="617941"/>
                  </a:cxn>
                  <a:cxn ang="0">
                    <a:pos x="0" y="121920"/>
                  </a:cxn>
                </a:cxnLst>
                <a:rect l="0" t="0" r="r" b="b"/>
                <a:pathLst>
                  <a:path w="6423591" h="678901">
                    <a:moveTo>
                      <a:pt x="0" y="121920"/>
                    </a:moveTo>
                    <a:lnTo>
                      <a:pt x="6301671" y="0"/>
                    </a:lnTo>
                    <a:lnTo>
                      <a:pt x="6423591" y="678901"/>
                    </a:lnTo>
                    <a:lnTo>
                      <a:pt x="30480" y="617941"/>
                    </a:lnTo>
                    <a:lnTo>
                      <a:pt x="0" y="121920"/>
                    </a:lnTo>
                    <a:close/>
                  </a:path>
                </a:pathLst>
              </a:custGeom>
              <a:solidFill>
                <a:srgbClr val="B0D0A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2" name="文本框 115"/>
            <p:cNvSpPr txBox="1">
              <a:spLocks noChangeArrowheads="1"/>
            </p:cNvSpPr>
            <p:nvPr/>
          </p:nvSpPr>
          <p:spPr bwMode="auto">
            <a:xfrm>
              <a:off x="651019" y="274716"/>
              <a:ext cx="3517949" cy="7696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第一章</a:t>
              </a:r>
            </a:p>
          </p:txBody>
        </p:sp>
        <p:sp>
          <p:nvSpPr>
            <p:cNvPr id="13" name="文本框 119"/>
            <p:cNvSpPr txBox="1">
              <a:spLocks noChangeArrowheads="1"/>
            </p:cNvSpPr>
            <p:nvPr/>
          </p:nvSpPr>
          <p:spPr bwMode="auto">
            <a:xfrm>
              <a:off x="646027" y="989708"/>
              <a:ext cx="6098611" cy="692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1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en-US" altLang="zh-CN" sz="31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31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  测量平均速度</a:t>
              </a:r>
            </a:p>
          </p:txBody>
        </p:sp>
      </p:grpSp>
      <p:sp>
        <p:nvSpPr>
          <p:cNvPr id="32" name="动作按钮: 第一张 31">
            <a:hlinkClick r:id="rId5" action="ppaction://hlinksldjump" highlightClick="1"/>
          </p:cNvPr>
          <p:cNvSpPr/>
          <p:nvPr/>
        </p:nvSpPr>
        <p:spPr>
          <a:xfrm>
            <a:off x="8902083" y="464190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矩形 12290"/>
          <p:cNvSpPr>
            <a:spLocks noChangeArrowheads="1"/>
          </p:cNvSpPr>
          <p:nvPr/>
        </p:nvSpPr>
        <p:spPr bwMode="auto">
          <a:xfrm>
            <a:off x="1" y="648177"/>
            <a:ext cx="9144000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100" b="1" spc="75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en-US" sz="2100" b="1" spc="75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扩展性实验</a:t>
            </a:r>
            <a:r>
              <a:rPr lang="zh-CN" altLang="zh-CN" sz="2100" b="1" spc="75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：滑块在气垫导轨上的运动</a:t>
            </a:r>
          </a:p>
        </p:txBody>
      </p:sp>
      <p:pic>
        <p:nvPicPr>
          <p:cNvPr id="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7867" y="1433586"/>
            <a:ext cx="6094506" cy="30158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矩形 42"/>
          <p:cNvSpPr/>
          <p:nvPr/>
        </p:nvSpPr>
        <p:spPr bwMode="auto">
          <a:xfrm>
            <a:off x="0" y="671017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66992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0040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8979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5"/>
          <p:cNvSpPr txBox="1"/>
          <p:nvPr/>
        </p:nvSpPr>
        <p:spPr>
          <a:xfrm>
            <a:off x="279744" y="1069106"/>
            <a:ext cx="8536343" cy="248529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1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（2018•益阳）如图，测平均速度时，测得小车从斜面的顶端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处由静止开始滑到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处所用时间为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，小车长为</a:t>
            </a: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100" b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，斜面长为</a:t>
            </a: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100" b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>
              <a:spcBef>
                <a:spcPts val="1200"/>
              </a:spcBef>
              <a:defRPr/>
            </a:pP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（1）小车从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的平均速度的数学表达式为</a:t>
            </a:r>
            <a:r>
              <a:rPr lang="en-US" altLang="zh-CN" sz="2100" b="1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（用题中字母来表示）；                                </a:t>
            </a:r>
            <a:endParaRPr lang="en-US" altLang="zh-CN" sz="21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（2）若小车还没放开之前就已开始计时，则测得的平均速度跟真实值相比偏</a:t>
            </a:r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</a:p>
          <a:p>
            <a:pPr>
              <a:defRPr/>
            </a:pP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（3）图2中能够准确反应小车运动情况的是</a:t>
            </a:r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105" y="3500755"/>
            <a:ext cx="4935855" cy="1466215"/>
          </a:xfrm>
          <a:prstGeom prst="rect">
            <a:avLst/>
          </a:prstGeom>
        </p:spPr>
      </p:pic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822950" y="1571625"/>
          <a:ext cx="68421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753600" imgH="9448800" progId="Equation.DSMT4">
                  <p:embed/>
                </p:oleObj>
              </mc:Choice>
              <mc:Fallback>
                <p:oleObj name="Equation" r:id="rId4" imgW="9753600" imgH="9448800" progId="Equation.DSMT4">
                  <p:embed/>
                  <p:pic>
                    <p:nvPicPr>
                      <p:cNvPr id="7" name="对象 6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22950" y="1571625"/>
                        <a:ext cx="684213" cy="663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11"/>
          <p:cNvSpPr txBox="1"/>
          <p:nvPr/>
        </p:nvSpPr>
        <p:spPr>
          <a:xfrm>
            <a:off x="1527388" y="2765509"/>
            <a:ext cx="45577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</a:p>
        </p:txBody>
      </p:sp>
      <p:sp>
        <p:nvSpPr>
          <p:cNvPr id="9" name="文本框 12"/>
          <p:cNvSpPr txBox="1"/>
          <p:nvPr/>
        </p:nvSpPr>
        <p:spPr>
          <a:xfrm>
            <a:off x="5883919" y="3091209"/>
            <a:ext cx="45577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</a:p>
        </p:txBody>
      </p:sp>
      <p:grpSp>
        <p:nvGrpSpPr>
          <p:cNvPr id="10" name="组合 3"/>
          <p:cNvGrpSpPr/>
          <p:nvPr/>
        </p:nvGrpSpPr>
        <p:grpSpPr>
          <a:xfrm>
            <a:off x="3435746" y="578135"/>
            <a:ext cx="1879600" cy="477054"/>
            <a:chOff x="497257" y="753279"/>
            <a:chExt cx="1881032" cy="477860"/>
          </a:xfrm>
        </p:grpSpPr>
        <p:grpSp>
          <p:nvGrpSpPr>
            <p:cNvPr id="11" name="组合 2"/>
            <p:cNvGrpSpPr/>
            <p:nvPr/>
          </p:nvGrpSpPr>
          <p:grpSpPr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4" name="缺角矩形 13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缺角矩形 15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1912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0851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3"/>
          <p:cNvSpPr txBox="1"/>
          <p:nvPr/>
        </p:nvSpPr>
        <p:spPr>
          <a:xfrm>
            <a:off x="158591" y="687705"/>
            <a:ext cx="8826818" cy="443198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1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（2018•衡阳）在如图所示的斜面上测量小车运动的平均速度，让小车从斜面的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点由静止开始下滑，分别测出小车到达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点和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点的时间，即可测出不同阶段的平均速度。对上述实验，数据处理正确的是（　　）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A．图中AB段的路程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100" b="1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=50.0cm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B．如果测得AC段的时间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100" b="1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=2.5s，</a:t>
            </a:r>
            <a:endParaRPr lang="en-US" altLang="zh-CN" sz="21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段的平均速度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100" b="1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=32.0cm/s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C．在测量小车到达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点的时间时，如果小车过了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点才停止计时，测得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 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段的平均速度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100" b="1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会偏大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D．为了测量小车在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段的平均速度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100" b="1" i="1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，可以将小车从</a:t>
            </a:r>
            <a:r>
              <a: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点静止释放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077" y="2289169"/>
            <a:ext cx="3530202" cy="1229053"/>
          </a:xfrm>
          <a:prstGeom prst="rect">
            <a:avLst/>
          </a:prstGeom>
        </p:spPr>
      </p:pic>
      <p:sp>
        <p:nvSpPr>
          <p:cNvPr id="7" name="文本框 5"/>
          <p:cNvSpPr txBox="1"/>
          <p:nvPr/>
        </p:nvSpPr>
        <p:spPr>
          <a:xfrm>
            <a:off x="7582545" y="1729716"/>
            <a:ext cx="310021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B</a:t>
            </a:r>
            <a:endParaRPr lang="zh-CN" altLang="en-US" sz="2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2136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0122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3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233251" y="1180267"/>
            <a:ext cx="8622983" cy="173124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（2018•柳州）如图记录了汽车在平直的公路上行驶时，在相同时间间隔内通过的路程。由图可知汽车在各段时间内速度是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的，汽车从20s到40s的平均速度是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m/s。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2" y="3225600"/>
            <a:ext cx="7756684" cy="1272458"/>
          </a:xfrm>
          <a:prstGeom prst="rect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545647" y="2323106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不同</a:t>
            </a:r>
          </a:p>
        </p:txBody>
      </p:sp>
      <p:sp>
        <p:nvSpPr>
          <p:cNvPr id="8" name="文本框 4"/>
          <p:cNvSpPr txBox="1"/>
          <p:nvPr/>
        </p:nvSpPr>
        <p:spPr>
          <a:xfrm>
            <a:off x="6450614" y="2360713"/>
            <a:ext cx="67710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37.5</a:t>
            </a:r>
          </a:p>
        </p:txBody>
      </p:sp>
      <p:grpSp>
        <p:nvGrpSpPr>
          <p:cNvPr id="9" name="组合 3"/>
          <p:cNvGrpSpPr/>
          <p:nvPr/>
        </p:nvGrpSpPr>
        <p:grpSpPr>
          <a:xfrm>
            <a:off x="3130550" y="546116"/>
            <a:ext cx="2480310" cy="477175"/>
            <a:chOff x="5083" y="1140"/>
            <a:chExt cx="3905" cy="751"/>
          </a:xfrm>
        </p:grpSpPr>
        <p:grpSp>
          <p:nvGrpSpPr>
            <p:cNvPr id="10" name="组合 1"/>
            <p:cNvGrpSpPr>
              <a:grpSpLocks noChangeAspect="1"/>
            </p:cNvGrpSpPr>
            <p:nvPr/>
          </p:nvGrpSpPr>
          <p:grpSpPr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3" name="缺角矩形 12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缺角矩形 15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74295" y="56708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200054" y="56599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697" y="1152077"/>
            <a:ext cx="8628698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一个物体沿平直的高速公路运动，在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10s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内通过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60m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的路程，通过前一半路程用了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，那么该物体在前、后半程内的平均速度分别是（     ）</a:t>
            </a:r>
          </a:p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6m/s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7.5m/s                                  B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5m/s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7.5m/s  </a:t>
            </a:r>
          </a:p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5m/s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6m/s                                      D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7.5m/s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5m/s</a:t>
            </a:r>
          </a:p>
        </p:txBody>
      </p:sp>
      <p:sp>
        <p:nvSpPr>
          <p:cNvPr id="6" name="文本框 131074"/>
          <p:cNvSpPr txBox="1"/>
          <p:nvPr/>
        </p:nvSpPr>
        <p:spPr>
          <a:xfrm>
            <a:off x="1875553" y="2379379"/>
            <a:ext cx="472679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 b="1" baseline="-2500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74930" y="57406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200689" y="56345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844" y="1130629"/>
            <a:ext cx="8367913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做直线运动的物体，在开始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内通过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5m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的路程，接着静止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，再在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内通过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10m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的路程，物体在这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内的平均速度是（     ） 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A.1m/s                                                       B.15m/s                  </a:t>
            </a:r>
          </a:p>
          <a:p>
            <a:pPr indent="104775">
              <a:lnSpc>
                <a:spcPct val="150000"/>
              </a:lnSpc>
              <a:spcAft>
                <a:spcPct val="25000"/>
              </a:spcAft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C.2m/s                                                       D.1.5m/s</a:t>
            </a:r>
          </a:p>
        </p:txBody>
      </p:sp>
      <p:sp>
        <p:nvSpPr>
          <p:cNvPr id="6" name="文本框 131075"/>
          <p:cNvSpPr txBox="1"/>
          <p:nvPr/>
        </p:nvSpPr>
        <p:spPr>
          <a:xfrm>
            <a:off x="652790" y="2335159"/>
            <a:ext cx="472679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endParaRPr lang="en-US" altLang="zh-CN" sz="2400" b="1" baseline="-2500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53975" y="43944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79734" y="42883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784" y="2076702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16" y="852432"/>
            <a:ext cx="9036368" cy="41319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 eaLnBrk="0" hangingPunct="0"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小明在“测小车的平均速度”的实验中，设计了下图的实验装置：小车从带刻度（分度值为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1mm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）的斜面顶端由静止下滑，图中的圆圈是小车到达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三处时电子表的显示：</a:t>
            </a:r>
          </a:p>
          <a:p>
            <a:pPr indent="200025" eaLnBrk="0" hangingPunct="0"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）该实验是根据公式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进行测量的。</a:t>
            </a:r>
          </a:p>
          <a:p>
            <a:pPr indent="200025" eaLnBrk="0" hangingPunct="0"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）实验中为了方便计时，应使斜面坡度较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indent="200025" eaLnBrk="0" hangingPunct="0"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）请根据图中所给信息回答：</a:t>
            </a:r>
          </a:p>
          <a:p>
            <a:pPr indent="200025" eaLnBrk="0" hangingPunct="0">
              <a:defRPr/>
            </a:pP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i="1" baseline="-25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lang="zh-CN" altLang="en-US" sz="24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i="1" baseline="-25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i="1" baseline="-25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lang="zh-CN" altLang="en-US" sz="24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i="1" baseline="-25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m/s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indent="200025" eaLnBrk="0" hangingPunct="0">
              <a:defRPr/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）实验前必须学会熟</a:t>
            </a:r>
          </a:p>
          <a:p>
            <a:pPr indent="200025" eaLnBrk="0" hangingPunct="0"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练使用电子表，如果让小车过了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00025" eaLnBrk="0" hangingPunct="0"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点后才开始计时，则会使所测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00025" eaLnBrk="0" hangingPunct="0"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段的平均速度</a:t>
            </a:r>
            <a:r>
              <a:rPr lang="zh-CN" altLang="en-US" sz="24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i="1" baseline="-25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。</a:t>
            </a:r>
          </a:p>
        </p:txBody>
      </p:sp>
      <p:sp>
        <p:nvSpPr>
          <p:cNvPr id="7" name="文本框 125965"/>
          <p:cNvSpPr txBox="1"/>
          <p:nvPr/>
        </p:nvSpPr>
        <p:spPr>
          <a:xfrm>
            <a:off x="6459341" y="2314264"/>
            <a:ext cx="540544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endParaRPr lang="zh-CN" altLang="en-US" sz="2400" b="1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125966"/>
          <p:cNvSpPr txBox="1"/>
          <p:nvPr/>
        </p:nvSpPr>
        <p:spPr>
          <a:xfrm>
            <a:off x="1888724" y="3075104"/>
            <a:ext cx="1012031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4.00</a:t>
            </a:r>
            <a:endParaRPr lang="en-US" altLang="zh-CN" sz="2400" b="1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125967"/>
          <p:cNvSpPr txBox="1"/>
          <p:nvPr/>
        </p:nvSpPr>
        <p:spPr>
          <a:xfrm>
            <a:off x="4489648" y="3084112"/>
            <a:ext cx="50601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altLang="zh-CN" sz="2400" b="1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125968"/>
          <p:cNvSpPr txBox="1"/>
          <p:nvPr/>
        </p:nvSpPr>
        <p:spPr>
          <a:xfrm>
            <a:off x="6461734" y="3075104"/>
            <a:ext cx="111323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0.03</a:t>
            </a:r>
            <a:endParaRPr lang="en-US" altLang="zh-CN" sz="2400" b="1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25969"/>
          <p:cNvSpPr txBox="1"/>
          <p:nvPr/>
        </p:nvSpPr>
        <p:spPr>
          <a:xfrm>
            <a:off x="3629572" y="4515971"/>
            <a:ext cx="39100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endParaRPr lang="zh-CN" altLang="en-US" sz="2400" b="1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718" y="3512778"/>
            <a:ext cx="3996423" cy="143039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3"/>
          <p:cNvGrpSpPr/>
          <p:nvPr/>
        </p:nvGrpSpPr>
        <p:grpSpPr>
          <a:xfrm>
            <a:off x="3130550" y="442344"/>
            <a:ext cx="2480310" cy="477175"/>
            <a:chOff x="5083" y="1140"/>
            <a:chExt cx="3905" cy="751"/>
          </a:xfrm>
        </p:grpSpPr>
        <p:grpSp>
          <p:nvGrpSpPr>
            <p:cNvPr id="15" name="组合 1"/>
            <p:cNvGrpSpPr>
              <a:grpSpLocks noChangeAspect="1"/>
            </p:cNvGrpSpPr>
            <p:nvPr/>
          </p:nvGrpSpPr>
          <p:grpSpPr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7" name="缺角矩形 16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缺角矩形 21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能力提升题</a:t>
              </a:r>
              <a:endParaRPr lang="en-US" altLang="zh-CN" sz="2500" b="1" kern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46699" y="1860885"/>
            <a:ext cx="1248965" cy="533997"/>
            <a:chOff x="3746699" y="1860885"/>
            <a:chExt cx="1248965" cy="533997"/>
          </a:xfrm>
        </p:grpSpPr>
        <p:sp>
          <p:nvSpPr>
            <p:cNvPr id="24" name="文本框 125964"/>
            <p:cNvSpPr txBox="1"/>
            <p:nvPr/>
          </p:nvSpPr>
          <p:spPr>
            <a:xfrm>
              <a:off x="3746699" y="1957208"/>
              <a:ext cx="1248965" cy="43767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 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 </a:t>
              </a:r>
              <a:endPara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/>
                <p:cNvSpPr txBox="1"/>
                <p:nvPr/>
              </p:nvSpPr>
              <p:spPr>
                <a:xfrm>
                  <a:off x="4138863" y="1860885"/>
                  <a:ext cx="338554" cy="51757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16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16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𝒔</m:t>
                            </m:r>
                          </m:num>
                          <m:den>
                            <m:r>
                              <a:rPr lang="en-US" altLang="zh-CN" sz="16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𝒕</m:t>
                            </m:r>
                          </m:den>
                        </m:f>
                      </m:oMath>
                    </m:oMathPara>
                  </a14:m>
                  <a:endParaRPr lang="zh-CN" altLang="en-US" sz="16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:p159="http://schemas.microsoft.com/office/powerpoint/2015/09/main" xmlns:p15="http://schemas.microsoft.com/office/powerpoint/2012/main" xmlns:p14="http://schemas.microsoft.com/office/powerpoint/2010/main" xmlns:wp="http://schemas.openxmlformats.org/drawingml/2006/wordprocessingDrawing" xmlns:w="http://schemas.openxmlformats.org/wordprocessingml/2006/main" xmlns:m="http://schemas.openxmlformats.org/officeDocument/2006/math" xmlns="">
            <p:sp>
              <p:nvSpPr>
                <p:cNvPr id="2" name="TextBox 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38863" y="1860885"/>
                  <a:ext cx="338554" cy="517578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110490" y="54422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243234" y="54313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pic>
        <p:nvPicPr>
          <p:cNvPr id="5" name="P25.eps" descr="id:2147509986;FounderCES"/>
          <p:cNvPicPr>
            <a:picLocks noChangeAspect="1"/>
          </p:cNvPicPr>
          <p:nvPr/>
        </p:nvPicPr>
        <p:blipFill>
          <a:blip r:embed="rId3"/>
          <a:srcRect r="12538"/>
          <a:stretch>
            <a:fillRect/>
          </a:stretch>
        </p:blipFill>
        <p:spPr>
          <a:xfrm>
            <a:off x="110490" y="1290662"/>
            <a:ext cx="9033510" cy="19869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45085" y="53723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70844" y="50757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2450" y="1862918"/>
            <a:ext cx="1968809" cy="799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</a:t>
            </a:r>
            <a:r>
              <a:rPr lang="zh-CN" altLang="en-US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  <a:endParaRPr lang="en-US" altLang="zh-CN" sz="2000" b="1" spc="300">
              <a:solidFill>
                <a:srgbClr val="178AA1">
                  <a:lumMod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</a:t>
            </a:r>
            <a:r>
              <a:rPr lang="zh-CN" altLang="en-US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练习册作业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3055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2946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新知导入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27055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00"/>
          <p:cNvSpPr txBox="1"/>
          <p:nvPr/>
        </p:nvSpPr>
        <p:spPr>
          <a:xfrm>
            <a:off x="392617" y="1040056"/>
            <a:ext cx="8201275" cy="17312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随着我国经济的快速发展和人民生活水平的提高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越来越多的家庭有了自己的小轿车。小轿车在行驶时的速度有快有慢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在生活中怎样测量汽车的平均速度呢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989" y="2990998"/>
            <a:ext cx="3415965" cy="18309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22" y="3051308"/>
            <a:ext cx="2693991" cy="116739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3830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1816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7532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2"/>
          <p:cNvSpPr txBox="1"/>
          <p:nvPr/>
        </p:nvSpPr>
        <p:spPr bwMode="auto">
          <a:xfrm>
            <a:off x="847863" y="3475432"/>
            <a:ext cx="7734162" cy="8201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能写出简单的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实验报告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内容占位符 2"/>
          <p:cNvSpPr txBox="1"/>
          <p:nvPr/>
        </p:nvSpPr>
        <p:spPr bwMode="auto">
          <a:xfrm>
            <a:off x="839455" y="1616816"/>
            <a:ext cx="7726481" cy="17373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能用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刻度尺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测出物体运动的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路程</a:t>
            </a: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能用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停表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测出物体通过这段路程所用的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时间</a:t>
            </a: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能根据公式</a:t>
            </a:r>
            <a:r>
              <a:rPr lang="en-US" sz="2800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     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计算出物体在这段时间内运动的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平均速度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  <p:pic>
        <p:nvPicPr>
          <p:cNvPr id="2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39500" y="125730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8" tmFilter="0, 0; 0.125,0.2665; 0.25,0.4; 0.375,0.465; 0.5,0.5;  0.625,0.535; 0.75,0.6; 0.875,0.7335; 1,1">
                                          <p:stCondLst>
                                            <p:cond delay="8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04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17347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9720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5437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932" y="1781117"/>
            <a:ext cx="6062663" cy="4375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同时思考以下问题：</a:t>
            </a:r>
          </a:p>
        </p:txBody>
      </p:sp>
      <p:sp>
        <p:nvSpPr>
          <p:cNvPr id="6" name="文本占位符 5"/>
          <p:cNvSpPr txBox="1"/>
          <p:nvPr/>
        </p:nvSpPr>
        <p:spPr>
          <a:xfrm>
            <a:off x="641932" y="2442680"/>
            <a:ext cx="8052889" cy="2096134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1780" marR="0" lvl="0" indent="-27178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1.《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测量物体运动的平均速度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的实验原理是什么？</a:t>
            </a:r>
          </a:p>
          <a:p>
            <a:pPr marL="271780" marR="0" lvl="0" indent="-27178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测量平均速度需要测量哪些物理量？</a:t>
            </a:r>
          </a:p>
          <a:p>
            <a:pPr marL="271780" marR="0" lvl="0" indent="-27178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测量路程需要什么仪器？测量时间需要什么仪器？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3212307" y="941647"/>
            <a:ext cx="2304157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自学指导与检测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6771" y="941647"/>
            <a:ext cx="681664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17347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5437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123"/>
          <p:cNvSpPr txBox="1">
            <a:spLocks noChangeArrowheads="1"/>
          </p:cNvSpPr>
          <p:nvPr/>
        </p:nvSpPr>
        <p:spPr bwMode="auto">
          <a:xfrm>
            <a:off x="125759" y="50673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5" name="矩形 4"/>
          <p:cNvSpPr/>
          <p:nvPr/>
        </p:nvSpPr>
        <p:spPr>
          <a:xfrm>
            <a:off x="604402" y="2017954"/>
            <a:ext cx="8117991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spcAft>
                <a:spcPct val="30000"/>
              </a:spcAft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在测量平均速度的实验中，测量的物理量有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，分别用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测量，然后由公式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计算出运动物体在某一段时间内的平均速度。路程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和时间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，即选定某路程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，必须用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所用的时间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</a:p>
        </p:txBody>
      </p:sp>
      <p:sp>
        <p:nvSpPr>
          <p:cNvPr id="6" name="矩形 5"/>
          <p:cNvSpPr/>
          <p:nvPr/>
        </p:nvSpPr>
        <p:spPr>
          <a:xfrm>
            <a:off x="3113548" y="2678546"/>
            <a:ext cx="128468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刻度尺</a:t>
            </a:r>
          </a:p>
        </p:txBody>
      </p:sp>
      <p:sp>
        <p:nvSpPr>
          <p:cNvPr id="7" name="矩形 6"/>
          <p:cNvSpPr/>
          <p:nvPr/>
        </p:nvSpPr>
        <p:spPr>
          <a:xfrm>
            <a:off x="4874827" y="2660198"/>
            <a:ext cx="100131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停表</a:t>
            </a:r>
          </a:p>
        </p:txBody>
      </p:sp>
      <p:sp>
        <p:nvSpPr>
          <p:cNvPr id="8" name="矩形 7"/>
          <p:cNvSpPr/>
          <p:nvPr/>
        </p:nvSpPr>
        <p:spPr>
          <a:xfrm>
            <a:off x="2652397" y="3744872"/>
            <a:ext cx="757259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对应</a:t>
            </a:r>
          </a:p>
        </p:txBody>
      </p:sp>
      <p:sp>
        <p:nvSpPr>
          <p:cNvPr id="9" name="矩形 8"/>
          <p:cNvSpPr/>
          <p:nvPr/>
        </p:nvSpPr>
        <p:spPr>
          <a:xfrm>
            <a:off x="663774" y="4306346"/>
            <a:ext cx="251841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通过这一段路程</a:t>
            </a:r>
          </a:p>
        </p:txBody>
      </p:sp>
      <p:sp>
        <p:nvSpPr>
          <p:cNvPr id="10" name="矩形 9"/>
          <p:cNvSpPr/>
          <p:nvPr/>
        </p:nvSpPr>
        <p:spPr>
          <a:xfrm>
            <a:off x="7217180" y="2123700"/>
            <a:ext cx="10322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路程</a:t>
            </a:r>
          </a:p>
        </p:txBody>
      </p:sp>
      <p:sp>
        <p:nvSpPr>
          <p:cNvPr id="11" name="矩形 10"/>
          <p:cNvSpPr/>
          <p:nvPr/>
        </p:nvSpPr>
        <p:spPr>
          <a:xfrm>
            <a:off x="777675" y="2673668"/>
            <a:ext cx="9453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</a:t>
            </a: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871723" y="3062429"/>
          <a:ext cx="611739" cy="568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534400" imgH="9448800" progId="Equation.DSMT4">
                  <p:embed/>
                </p:oleObj>
              </mc:Choice>
              <mc:Fallback>
                <p:oleObj name="Equation" r:id="rId3" imgW="8534400" imgH="9448800" progId="Equation.DSMT4">
                  <p:embed/>
                  <p:pic>
                    <p:nvPicPr>
                      <p:cNvPr id="13" name="对象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1723" y="3062429"/>
                        <a:ext cx="611739" cy="5680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3559374" y="1018432"/>
            <a:ext cx="1964539" cy="891331"/>
            <a:chOff x="3232404" y="598947"/>
            <a:chExt cx="1964539" cy="89133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2404" y="598947"/>
              <a:ext cx="1964539" cy="891331"/>
            </a:xfrm>
            <a:prstGeom prst="rect">
              <a:avLst/>
            </a:prstGeom>
          </p:spPr>
        </p:pic>
        <p:sp>
          <p:nvSpPr>
            <p:cNvPr id="16" name="圆角矩形 31"/>
            <p:cNvSpPr>
              <a:spLocks noChangeArrowheads="1"/>
            </p:cNvSpPr>
            <p:nvPr/>
          </p:nvSpPr>
          <p:spPr bwMode="auto">
            <a:xfrm>
              <a:off x="3629366" y="959995"/>
              <a:ext cx="1244600" cy="387351"/>
            </a:xfrm>
            <a:prstGeom prst="roundRect">
              <a:avLst>
                <a:gd name="adj" fmla="val 16667"/>
              </a:avLst>
            </a:prstGeom>
            <a:noFill/>
            <a:ln w="25400">
              <a:noFill/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填一填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8242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6228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1944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矩形 12290"/>
          <p:cNvSpPr>
            <a:spLocks noChangeArrowheads="1"/>
          </p:cNvSpPr>
          <p:nvPr/>
        </p:nvSpPr>
        <p:spPr bwMode="auto">
          <a:xfrm>
            <a:off x="1" y="976154"/>
            <a:ext cx="9143999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100" b="1" spc="75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zh-CN" sz="2100" b="1" spc="75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探究实验：测量物体运动的平均速度</a:t>
            </a:r>
          </a:p>
        </p:txBody>
      </p:sp>
      <p:pic>
        <p:nvPicPr>
          <p:cNvPr id="6" name="Picture 1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7768" y="1758706"/>
            <a:ext cx="4379495" cy="30233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5354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5245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5"/>
          <p:cNvGrpSpPr/>
          <p:nvPr/>
        </p:nvGrpSpPr>
        <p:grpSpPr>
          <a:xfrm>
            <a:off x="982980" y="1648064"/>
            <a:ext cx="5486400" cy="1200150"/>
            <a:chOff x="720" y="2256"/>
            <a:chExt cx="4608" cy="1008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8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3"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Line 31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Line 33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Line 39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Line 40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Line 45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Line 49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6" name="Group 54"/>
          <p:cNvGrpSpPr/>
          <p:nvPr/>
        </p:nvGrpSpPr>
        <p:grpSpPr>
          <a:xfrm rot="-863535">
            <a:off x="5383531" y="1181339"/>
            <a:ext cx="754856" cy="523875"/>
            <a:chOff x="1872" y="672"/>
            <a:chExt cx="1296" cy="768"/>
          </a:xfrm>
        </p:grpSpPr>
        <p:sp>
          <p:nvSpPr>
            <p:cNvPr id="57" name="Rectangle 55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9"/>
            </a:xfrm>
            <a:prstGeom prst="rect">
              <a:avLst/>
            </a:prstGeom>
            <a:blipFill dpi="0" rotWithShape="0">
              <a:blip r:embed="rId4"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auto">
            <a:xfrm>
              <a:off x="2013" y="1199"/>
              <a:ext cx="241" cy="2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auto">
            <a:xfrm>
              <a:off x="2831" y="1199"/>
              <a:ext cx="239" cy="237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Group 58"/>
          <p:cNvGrpSpPr/>
          <p:nvPr/>
        </p:nvGrpSpPr>
        <p:grpSpPr>
          <a:xfrm rot="-863535">
            <a:off x="1383031" y="1990964"/>
            <a:ext cx="754856" cy="523875"/>
            <a:chOff x="1872" y="672"/>
            <a:chExt cx="1296" cy="768"/>
          </a:xfrm>
        </p:grpSpPr>
        <p:sp>
          <p:nvSpPr>
            <p:cNvPr id="61" name="Rectangle 59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9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auto">
            <a:xfrm>
              <a:off x="2013" y="1199"/>
              <a:ext cx="241" cy="239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auto">
            <a:xfrm>
              <a:off x="2831" y="1199"/>
              <a:ext cx="239" cy="237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4" name="Line 62"/>
          <p:cNvSpPr>
            <a:spLocks noChangeShapeType="1"/>
          </p:cNvSpPr>
          <p:nvPr/>
        </p:nvSpPr>
        <p:spPr bwMode="auto">
          <a:xfrm flipH="1" flipV="1">
            <a:off x="5212080" y="962264"/>
            <a:ext cx="228600" cy="800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Line 63"/>
          <p:cNvSpPr>
            <a:spLocks noChangeShapeType="1"/>
          </p:cNvSpPr>
          <p:nvPr/>
        </p:nvSpPr>
        <p:spPr bwMode="auto">
          <a:xfrm flipH="1" flipV="1">
            <a:off x="1211580" y="1762364"/>
            <a:ext cx="228600" cy="800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Line 64"/>
          <p:cNvSpPr>
            <a:spLocks noChangeShapeType="1"/>
          </p:cNvSpPr>
          <p:nvPr/>
        </p:nvSpPr>
        <p:spPr bwMode="auto">
          <a:xfrm flipH="1" flipV="1">
            <a:off x="3326130" y="1648064"/>
            <a:ext cx="171450" cy="514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Line 65"/>
          <p:cNvSpPr>
            <a:spLocks noChangeShapeType="1"/>
          </p:cNvSpPr>
          <p:nvPr/>
        </p:nvSpPr>
        <p:spPr bwMode="auto">
          <a:xfrm rot="180000" flipV="1">
            <a:off x="3446384" y="1370648"/>
            <a:ext cx="1837135" cy="50839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Line 66"/>
          <p:cNvSpPr>
            <a:spLocks noChangeShapeType="1"/>
          </p:cNvSpPr>
          <p:nvPr/>
        </p:nvSpPr>
        <p:spPr bwMode="auto">
          <a:xfrm flipV="1">
            <a:off x="1286590" y="992029"/>
            <a:ext cx="3942160" cy="91797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 lIns="68580" tIns="34290" rIns="68580" bIns="3429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Text Box 67"/>
          <p:cNvSpPr txBox="1">
            <a:spLocks noChangeArrowheads="1"/>
          </p:cNvSpPr>
          <p:nvPr/>
        </p:nvSpPr>
        <p:spPr bwMode="auto">
          <a:xfrm>
            <a:off x="2909174" y="991791"/>
            <a:ext cx="361317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1"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1"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" name="Text Box 68"/>
          <p:cNvSpPr txBox="1">
            <a:spLocks noChangeArrowheads="1"/>
          </p:cNvSpPr>
          <p:nvPr/>
        </p:nvSpPr>
        <p:spPr bwMode="auto">
          <a:xfrm>
            <a:off x="4148853" y="1262301"/>
            <a:ext cx="361317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1"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1"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" name="Rectangle 71"/>
          <p:cNvSpPr>
            <a:spLocks noChangeArrowheads="1"/>
          </p:cNvSpPr>
          <p:nvPr/>
        </p:nvSpPr>
        <p:spPr bwMode="auto">
          <a:xfrm>
            <a:off x="3175873" y="496491"/>
            <a:ext cx="3043714" cy="437674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制定计划与设计实验</a:t>
            </a:r>
          </a:p>
        </p:txBody>
      </p:sp>
      <p:sp>
        <p:nvSpPr>
          <p:cNvPr id="72" name="Line 72"/>
          <p:cNvSpPr>
            <a:spLocks noChangeShapeType="1"/>
          </p:cNvSpPr>
          <p:nvPr/>
        </p:nvSpPr>
        <p:spPr bwMode="auto">
          <a:xfrm rot="21420000" flipV="1">
            <a:off x="1366362" y="1802845"/>
            <a:ext cx="2026444" cy="39147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triangle" w="med" len="med"/>
            <a:tailEnd type="triangle" w="med" len="med"/>
          </a:ln>
          <a:effectLst/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Text Box 73"/>
          <p:cNvSpPr txBox="1">
            <a:spLocks noChangeArrowheads="1"/>
          </p:cNvSpPr>
          <p:nvPr/>
        </p:nvSpPr>
        <p:spPr bwMode="auto">
          <a:xfrm>
            <a:off x="2204561" y="1586151"/>
            <a:ext cx="401241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>
                <a:solidFill>
                  <a:srgbClr val="ED7D3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1" lang="en-US" altLang="zh-CN" sz="2400" b="1" baseline="-25000">
                <a:solidFill>
                  <a:srgbClr val="ED7D3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1" lang="zh-CN" altLang="en-US" sz="2400" b="1" baseline="-25000">
              <a:solidFill>
                <a:srgbClr val="ED7D3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4" name="Text Box 74"/>
          <p:cNvSpPr txBox="1">
            <a:spLocks noChangeArrowheads="1"/>
          </p:cNvSpPr>
          <p:nvPr/>
        </p:nvSpPr>
        <p:spPr bwMode="auto">
          <a:xfrm>
            <a:off x="2420065" y="1856423"/>
            <a:ext cx="401241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 i="1">
                <a:solidFill>
                  <a:srgbClr val="ED7D3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1" lang="en-US" altLang="zh-CN" sz="2400" b="1" baseline="-25000">
                <a:solidFill>
                  <a:srgbClr val="ED7D3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1" lang="zh-CN" altLang="en-US" sz="2400" b="1" baseline="-25000">
              <a:solidFill>
                <a:srgbClr val="ED7D3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5" name="Text Box 75"/>
          <p:cNvSpPr txBox="1">
            <a:spLocks noChangeArrowheads="1"/>
          </p:cNvSpPr>
          <p:nvPr/>
        </p:nvSpPr>
        <p:spPr bwMode="auto">
          <a:xfrm>
            <a:off x="4148852" y="1532573"/>
            <a:ext cx="401241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1"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1" lang="zh-CN" altLang="en-US" sz="2400" b="1" baseline="-25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6" name="Text Box 76"/>
          <p:cNvSpPr txBox="1">
            <a:spLocks noChangeArrowheads="1"/>
          </p:cNvSpPr>
          <p:nvPr/>
        </p:nvSpPr>
        <p:spPr bwMode="auto">
          <a:xfrm>
            <a:off x="2991326" y="1358028"/>
            <a:ext cx="401241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1"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1" lang="zh-CN" altLang="en-US" sz="2400" b="1" baseline="-250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7" name="Text Box 77"/>
          <p:cNvSpPr txBox="1">
            <a:spLocks noChangeArrowheads="1"/>
          </p:cNvSpPr>
          <p:nvPr/>
        </p:nvSpPr>
        <p:spPr bwMode="auto">
          <a:xfrm>
            <a:off x="-17145" y="3421380"/>
            <a:ext cx="1228725" cy="80724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便于测量时间。</a:t>
            </a:r>
          </a:p>
        </p:txBody>
      </p:sp>
      <p:sp>
        <p:nvSpPr>
          <p:cNvPr id="78" name="文本框 8195"/>
          <p:cNvSpPr txBox="1"/>
          <p:nvPr/>
        </p:nvSpPr>
        <p:spPr>
          <a:xfrm>
            <a:off x="1840230" y="3045387"/>
            <a:ext cx="6383655" cy="19150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．小车运动距离为车头到车头的距离。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2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．小车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斜面顶端要从静止释放。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3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．测量过程中不要改变斜面的坡度。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同组的两名同学分别完成一次，并对比。</a:t>
            </a:r>
          </a:p>
        </p:txBody>
      </p:sp>
      <p:sp>
        <p:nvSpPr>
          <p:cNvPr id="79" name="下箭头标注 78"/>
          <p:cNvSpPr/>
          <p:nvPr/>
        </p:nvSpPr>
        <p:spPr>
          <a:xfrm>
            <a:off x="24765" y="1700212"/>
            <a:ext cx="919639" cy="1721168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金属挡板</a:t>
            </a:r>
          </a:p>
        </p:txBody>
      </p:sp>
      <p:sp>
        <p:nvSpPr>
          <p:cNvPr id="80" name="TextBox 3"/>
          <p:cNvSpPr txBox="1"/>
          <p:nvPr/>
        </p:nvSpPr>
        <p:spPr>
          <a:xfrm>
            <a:off x="6613683" y="715328"/>
            <a:ext cx="2398511" cy="1915001"/>
          </a:xfrm>
          <a:prstGeom prst="rect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调整斜面呈较小的坡度，可延长小车运动时间，便于计时。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3" grpId="0"/>
      <p:bldP spid="74" grpId="0"/>
      <p:bldP spid="75" grpId="0"/>
      <p:bldP spid="76" grpId="0"/>
      <p:bldP spid="77" grpId="0"/>
      <p:bldP spid="78" grpId="0" animBg="1"/>
      <p:bldP spid="79" grpId="0" animBg="1"/>
      <p:bldP spid="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5849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023" y="508159"/>
            <a:ext cx="8783955" cy="442941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405"/>
              </a:lnSpc>
              <a:defRPr/>
            </a:pPr>
            <a:endParaRPr lang="en-US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3405"/>
              </a:lnSpc>
              <a:defRPr/>
            </a:pPr>
            <a:r>
              <a:rPr lang="en-US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把小车放在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_________,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金属片放在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_________,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测出小车将要通过的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</a:p>
          <a:p>
            <a:pPr>
              <a:lnSpc>
                <a:spcPts val="3405"/>
              </a:lnSpc>
              <a:defRPr/>
            </a:pPr>
            <a:r>
              <a:rPr lang="en-US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用停表测量小车从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滑下到撞击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</a:p>
          <a:p>
            <a:pPr>
              <a:lnSpc>
                <a:spcPts val="3405"/>
              </a:lnSpc>
              <a:defRPr/>
            </a:pPr>
            <a:r>
              <a:rPr lang="en-US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根据测得的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________,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利用公式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算出小车通过斜面全程的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</a:p>
          <a:p>
            <a:pPr>
              <a:lnSpc>
                <a:spcPts val="3405"/>
              </a:lnSpc>
              <a:defRPr/>
            </a:pPr>
            <a:r>
              <a:rPr lang="en-US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将金属片移至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测出小车到金属片的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</a:p>
          <a:p>
            <a:pPr>
              <a:lnSpc>
                <a:spcPts val="3405"/>
              </a:lnSpc>
              <a:defRPr/>
            </a:pPr>
            <a:r>
              <a:rPr lang="en-US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测出小车从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滑过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所用的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 ,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算出小车通过上半段路程的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</a:p>
        </p:txBody>
      </p:sp>
      <p:sp>
        <p:nvSpPr>
          <p:cNvPr id="6" name="文本框 137218"/>
          <p:cNvSpPr txBox="1"/>
          <p:nvPr/>
        </p:nvSpPr>
        <p:spPr>
          <a:xfrm>
            <a:off x="2052876" y="919399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斜面顶端</a:t>
            </a:r>
          </a:p>
        </p:txBody>
      </p:sp>
      <p:sp>
        <p:nvSpPr>
          <p:cNvPr id="7" name="文本框 137220"/>
          <p:cNvSpPr txBox="1"/>
          <p:nvPr/>
        </p:nvSpPr>
        <p:spPr>
          <a:xfrm>
            <a:off x="5353794" y="937735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斜面底端</a:t>
            </a:r>
          </a:p>
        </p:txBody>
      </p:sp>
      <p:sp>
        <p:nvSpPr>
          <p:cNvPr id="8" name="文本框 137221"/>
          <p:cNvSpPr txBox="1"/>
          <p:nvPr/>
        </p:nvSpPr>
        <p:spPr>
          <a:xfrm>
            <a:off x="7366738" y="942379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刻度尺</a:t>
            </a:r>
          </a:p>
        </p:txBody>
      </p:sp>
      <p:sp>
        <p:nvSpPr>
          <p:cNvPr id="9" name="文本框 137222"/>
          <p:cNvSpPr txBox="1"/>
          <p:nvPr/>
        </p:nvSpPr>
        <p:spPr>
          <a:xfrm>
            <a:off x="2723198" y="1357073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路程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文本框 137223"/>
          <p:cNvSpPr txBox="1"/>
          <p:nvPr/>
        </p:nvSpPr>
        <p:spPr>
          <a:xfrm>
            <a:off x="3222325" y="1801177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斜面顶端</a:t>
            </a:r>
          </a:p>
        </p:txBody>
      </p:sp>
      <p:sp>
        <p:nvSpPr>
          <p:cNvPr id="11" name="文本框 137224"/>
          <p:cNvSpPr txBox="1"/>
          <p:nvPr/>
        </p:nvSpPr>
        <p:spPr>
          <a:xfrm>
            <a:off x="6944312" y="1801177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金属片</a:t>
            </a:r>
          </a:p>
        </p:txBody>
      </p:sp>
      <p:sp>
        <p:nvSpPr>
          <p:cNvPr id="13" name="文本框 137225"/>
          <p:cNvSpPr txBox="1"/>
          <p:nvPr/>
        </p:nvSpPr>
        <p:spPr>
          <a:xfrm>
            <a:off x="623698" y="2232420"/>
            <a:ext cx="10798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4" name="文本框 137226"/>
          <p:cNvSpPr txBox="1"/>
          <p:nvPr/>
        </p:nvSpPr>
        <p:spPr>
          <a:xfrm>
            <a:off x="2183249" y="2616042"/>
            <a:ext cx="10798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5" name="文本框 137228"/>
          <p:cNvSpPr txBox="1"/>
          <p:nvPr/>
        </p:nvSpPr>
        <p:spPr>
          <a:xfrm>
            <a:off x="1074182" y="3073713"/>
            <a:ext cx="243006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平均速度公式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6" name="文本框 137230"/>
          <p:cNvSpPr txBox="1"/>
          <p:nvPr/>
        </p:nvSpPr>
        <p:spPr>
          <a:xfrm>
            <a:off x="2588657" y="3513768"/>
            <a:ext cx="1720454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斜面的中部</a:t>
            </a:r>
          </a:p>
        </p:txBody>
      </p:sp>
      <p:sp>
        <p:nvSpPr>
          <p:cNvPr id="17" name="文本框 137231"/>
          <p:cNvSpPr txBox="1"/>
          <p:nvPr/>
        </p:nvSpPr>
        <p:spPr>
          <a:xfrm>
            <a:off x="7588031" y="3511387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8" name="文本框 137232"/>
          <p:cNvSpPr txBox="1"/>
          <p:nvPr/>
        </p:nvSpPr>
        <p:spPr>
          <a:xfrm>
            <a:off x="2052876" y="3952858"/>
            <a:ext cx="145137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斜面顶端</a:t>
            </a:r>
          </a:p>
        </p:txBody>
      </p:sp>
      <p:sp>
        <p:nvSpPr>
          <p:cNvPr id="19" name="文本框 137233"/>
          <p:cNvSpPr txBox="1"/>
          <p:nvPr/>
        </p:nvSpPr>
        <p:spPr>
          <a:xfrm>
            <a:off x="4435198" y="3908823"/>
            <a:ext cx="25657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斜面上半段路程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1" name="文本框 137234"/>
          <p:cNvSpPr txBox="1"/>
          <p:nvPr/>
        </p:nvSpPr>
        <p:spPr>
          <a:xfrm>
            <a:off x="563880" y="4328871"/>
            <a:ext cx="102060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2" name="文本框 137236"/>
          <p:cNvSpPr txBox="1"/>
          <p:nvPr/>
        </p:nvSpPr>
        <p:spPr>
          <a:xfrm>
            <a:off x="6079480" y="4350306"/>
            <a:ext cx="243006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平均速度公式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graphicFrame>
        <p:nvGraphicFramePr>
          <p:cNvPr id="23" name="对象 2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027788" y="2395714"/>
          <a:ext cx="652011" cy="654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363200" imgH="10363200" progId="Equation.DSMT4">
                  <p:embed/>
                </p:oleObj>
              </mc:Choice>
              <mc:Fallback>
                <p:oleObj name="Equation" r:id="rId3" imgW="10363200" imgH="10363200" progId="Equation.DSMT4">
                  <p:embed/>
                  <p:pic>
                    <p:nvPicPr>
                      <p:cNvPr id="23" name="对象 22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27788" y="2395714"/>
                        <a:ext cx="652011" cy="65430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71"/>
          <p:cNvSpPr>
            <a:spLocks noChangeArrowheads="1"/>
          </p:cNvSpPr>
          <p:nvPr/>
        </p:nvSpPr>
        <p:spPr bwMode="auto">
          <a:xfrm>
            <a:off x="1395014" y="471748"/>
            <a:ext cx="6557367" cy="43858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测量物体运动的平均速度</a:t>
            </a:r>
            <a:r>
              <a:rPr kumimoji="1"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 </a:t>
            </a:r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4788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动作按钮: 第一张 11">
            <a:hlinkClick r:id="rId3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9154"/>
          <p:cNvSpPr txBox="1"/>
          <p:nvPr/>
        </p:nvSpPr>
        <p:spPr>
          <a:xfrm>
            <a:off x="6114098" y="1904047"/>
            <a:ext cx="2785110" cy="154590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小车沿斜面下滑的</a:t>
            </a:r>
            <a:r>
              <a:rPr lang="zh-CN" altLang="en-US" sz="2400" b="1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速度越来越大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说明小车沿斜面下滑</a:t>
            </a:r>
            <a:r>
              <a:rPr lang="zh-CN" altLang="en-US" sz="2400" b="1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运动越来越快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6680835" y="1466373"/>
            <a:ext cx="1420428" cy="4376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&lt;</a:t>
            </a: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&lt;</a:t>
            </a: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endParaRPr lang="en-US" altLang="zh-CN" sz="2400" b="1" baseline="-250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58140" y="1604487"/>
          <a:ext cx="5543550" cy="2181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0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97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3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434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路  程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(m)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运动时间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(s)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平均速度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(m/s)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=0.6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  v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=0.3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=2.5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  v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 marL="0" marR="0" lvl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kumimoji="0" lang="en-US" altLang="zh-CN" sz="2400" b="1" i="0" u="none" strike="noStrike" kern="0" cap="none" spc="0" normalizeH="0" baseline="0" noProof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t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 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kumimoji="0" lang="en-US" altLang="zh-CN" sz="2400" b="1" i="0" u="none" strike="noStrike" kern="0" cap="none" spc="0" normalizeH="0" baseline="0" noProof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  <a:endParaRPr lang="en-US" altLang="zh-CN" sz="2400" b="1" baseline="-250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   v</a:t>
                      </a:r>
                      <a:r>
                        <a:rPr lang="en-US" altLang="zh-CN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=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文本框 48156"/>
          <p:cNvSpPr txBox="1"/>
          <p:nvPr/>
        </p:nvSpPr>
        <p:spPr>
          <a:xfrm>
            <a:off x="4532472" y="2100739"/>
            <a:ext cx="75604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0.15</a:t>
            </a:r>
          </a:p>
        </p:txBody>
      </p:sp>
      <p:sp>
        <p:nvSpPr>
          <p:cNvPr id="9" name="文本框 48155"/>
          <p:cNvSpPr txBox="1"/>
          <p:nvPr/>
        </p:nvSpPr>
        <p:spPr>
          <a:xfrm>
            <a:off x="4532234" y="2538175"/>
            <a:ext cx="81081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0.12</a:t>
            </a:r>
          </a:p>
        </p:txBody>
      </p:sp>
      <p:sp>
        <p:nvSpPr>
          <p:cNvPr id="10" name="文本框 48152"/>
          <p:cNvSpPr txBox="1"/>
          <p:nvPr/>
        </p:nvSpPr>
        <p:spPr>
          <a:xfrm>
            <a:off x="1561408" y="3012281"/>
            <a:ext cx="54054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</a:t>
            </a:r>
          </a:p>
        </p:txBody>
      </p:sp>
      <p:sp>
        <p:nvSpPr>
          <p:cNvPr id="11" name="文本框 48153"/>
          <p:cNvSpPr txBox="1"/>
          <p:nvPr/>
        </p:nvSpPr>
        <p:spPr>
          <a:xfrm>
            <a:off x="3348689" y="3004260"/>
            <a:ext cx="540544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</a:p>
        </p:txBody>
      </p:sp>
      <p:sp>
        <p:nvSpPr>
          <p:cNvPr id="13" name="文本框 48154"/>
          <p:cNvSpPr txBox="1"/>
          <p:nvPr/>
        </p:nvSpPr>
        <p:spPr>
          <a:xfrm>
            <a:off x="4667727" y="2979897"/>
            <a:ext cx="540544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</a:t>
            </a:r>
          </a:p>
        </p:txBody>
      </p:sp>
      <p:sp>
        <p:nvSpPr>
          <p:cNvPr id="14" name="文本框 10268"/>
          <p:cNvSpPr txBox="1"/>
          <p:nvPr/>
        </p:nvSpPr>
        <p:spPr>
          <a:xfrm>
            <a:off x="487204" y="4502944"/>
            <a:ext cx="701944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不相同。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因为斜面的坡度、选取路程等不同。</a:t>
            </a:r>
          </a:p>
        </p:txBody>
      </p:sp>
      <p:sp>
        <p:nvSpPr>
          <p:cNvPr id="15" name="文本框 2"/>
          <p:cNvSpPr txBox="1"/>
          <p:nvPr/>
        </p:nvSpPr>
        <p:spPr>
          <a:xfrm>
            <a:off x="3316605" y="1066574"/>
            <a:ext cx="2026444" cy="437674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实验数据分析</a:t>
            </a:r>
          </a:p>
        </p:txBody>
      </p:sp>
      <p:pic>
        <p:nvPicPr>
          <p:cNvPr id="16" name="图片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194" y="4493419"/>
            <a:ext cx="364115" cy="56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1907892" y="3752929"/>
            <a:ext cx="7506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你的数据和其他同学相同吗？为什么？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4363" y="3698246"/>
            <a:ext cx="1571248" cy="654879"/>
            <a:chOff x="383119" y="652379"/>
            <a:chExt cx="1571248" cy="654878"/>
          </a:xfrm>
        </p:grpSpPr>
        <p:grpSp>
          <p:nvGrpSpPr>
            <p:cNvPr id="19" name="组合 20"/>
            <p:cNvGrpSpPr/>
            <p:nvPr/>
          </p:nvGrpSpPr>
          <p:grpSpPr>
            <a:xfrm>
              <a:off x="835070" y="764930"/>
              <a:ext cx="1119297" cy="438801"/>
              <a:chOff x="835070" y="764930"/>
              <a:chExt cx="1119297" cy="438801"/>
            </a:xfrm>
          </p:grpSpPr>
          <p:sp>
            <p:nvSpPr>
              <p:cNvPr id="23" name="流程图: 库存数据 22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800" kern="0">
                  <a:solidFill>
                    <a:prstClr val="white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951067" y="778094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ker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说一说</a:t>
                </a:r>
              </a:p>
            </p:txBody>
          </p:sp>
        </p:grp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>
              <a:fillRect/>
            </a:stretch>
          </p:blipFill>
          <p:spPr bwMode="auto">
            <a:xfrm>
              <a:off x="383119" y="652379"/>
              <a:ext cx="643128" cy="65487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矩形 12290"/>
          <p:cNvSpPr>
            <a:spLocks noChangeArrowheads="1"/>
          </p:cNvSpPr>
          <p:nvPr/>
        </p:nvSpPr>
        <p:spPr bwMode="auto">
          <a:xfrm>
            <a:off x="0" y="526574"/>
            <a:ext cx="9144000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100" b="1" spc="75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zh-CN" sz="2100" b="1" spc="75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探究实验：测量物体运动的平均速度</a:t>
            </a:r>
          </a:p>
        </p:txBody>
      </p:sp>
      <p:sp>
        <p:nvSpPr>
          <p:cNvPr id="20" name="矩形 42"/>
          <p:cNvSpPr/>
          <p:nvPr/>
        </p:nvSpPr>
        <p:spPr bwMode="auto">
          <a:xfrm>
            <a:off x="0" y="559257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22" name="文本框 123"/>
          <p:cNvSpPr txBox="1">
            <a:spLocks noChangeArrowheads="1"/>
          </p:cNvSpPr>
          <p:nvPr/>
        </p:nvSpPr>
        <p:spPr bwMode="auto">
          <a:xfrm>
            <a:off x="125759" y="54864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/>
      <p:bldP spid="11" grpId="0"/>
      <p:bldP spid="13" grpId="0"/>
      <p:bldP spid="14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主题1">
  <a:themeElements>
    <a:clrScheme name="通用_蓝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通用_蓝">
      <a:majorFont>
        <a:latin typeface="Arial"/>
        <a:ea typeface="隶书"/>
        <a:cs typeface="Arial"/>
      </a:majorFont>
      <a:minorFont>
        <a:latin typeface="Arial"/>
        <a:ea typeface="华文新魏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1258</Words>
  <Application>Microsoft Office PowerPoint</Application>
  <PresentationFormat>全屏显示(16:9)</PresentationFormat>
  <Paragraphs>143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方正行楷_GBK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主题1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lenovo07</cp:lastModifiedBy>
  <cp:revision>2</cp:revision>
  <cp:lastPrinted>2021-07-13T18:12:13Z</cp:lastPrinted>
  <dcterms:created xsi:type="dcterms:W3CDTF">2021-07-13T18:12:13Z</dcterms:created>
  <dcterms:modified xsi:type="dcterms:W3CDTF">2021-09-23T02:40:41Z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